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6" r:id="rId3"/>
    <p:sldId id="265" r:id="rId4"/>
    <p:sldId id="281" r:id="rId5"/>
    <p:sldId id="266" r:id="rId6"/>
    <p:sldId id="282" r:id="rId7"/>
    <p:sldId id="257" r:id="rId8"/>
    <p:sldId id="283" r:id="rId9"/>
    <p:sldId id="267" r:id="rId10"/>
    <p:sldId id="263" r:id="rId11"/>
    <p:sldId id="284" r:id="rId12"/>
    <p:sldId id="285" r:id="rId13"/>
    <p:sldId id="286" r:id="rId14"/>
    <p:sldId id="287" r:id="rId15"/>
    <p:sldId id="288" r:id="rId16"/>
    <p:sldId id="260" r:id="rId17"/>
    <p:sldId id="275" r:id="rId18"/>
    <p:sldId id="289" r:id="rId19"/>
    <p:sldId id="290" r:id="rId20"/>
    <p:sldId id="272" r:id="rId21"/>
    <p:sldId id="273" r:id="rId22"/>
    <p:sldId id="291" r:id="rId23"/>
    <p:sldId id="261" r:id="rId24"/>
    <p:sldId id="262"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867535EC-A56A-4550-8FD4-3A15FB007508}">
          <p14:sldIdLst>
            <p14:sldId id="256"/>
            <p14:sldId id="265"/>
            <p14:sldId id="281"/>
            <p14:sldId id="266"/>
            <p14:sldId id="282"/>
            <p14:sldId id="257"/>
            <p14:sldId id="283"/>
            <p14:sldId id="267"/>
            <p14:sldId id="263"/>
            <p14:sldId id="284"/>
            <p14:sldId id="285"/>
            <p14:sldId id="286"/>
            <p14:sldId id="287"/>
            <p14:sldId id="288"/>
            <p14:sldId id="260"/>
            <p14:sldId id="275"/>
            <p14:sldId id="289"/>
            <p14:sldId id="290"/>
            <p14:sldId id="272"/>
            <p14:sldId id="273"/>
            <p14:sldId id="291"/>
            <p14:sldId id="261"/>
            <p14:sldId id="262"/>
          </p14:sldIdLst>
        </p14:section>
        <p14:section name="タイトルなしのセクション" id="{733EB44C-9249-46B0-8AC8-544677A90EF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5" d="100"/>
          <a:sy n="55" d="100"/>
        </p:scale>
        <p:origin x="758"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86094-810E-407A-9282-60BDFF70831E}" type="datetimeFigureOut">
              <a:rPr kumimoji="1" lang="ja-JP" altLang="en-US" smtClean="0"/>
              <a:t>2018/9/5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15E49A-E864-4AC9-B172-FB885F50D4A5}" type="slidenum">
              <a:rPr kumimoji="1" lang="ja-JP" altLang="en-US" smtClean="0"/>
              <a:t>‹#›</a:t>
            </a:fld>
            <a:endParaRPr kumimoji="1" lang="ja-JP" altLang="en-US"/>
          </a:p>
        </p:txBody>
      </p:sp>
    </p:spTree>
    <p:extLst>
      <p:ext uri="{BB962C8B-B14F-4D97-AF65-F5344CB8AC3E}">
        <p14:creationId xmlns:p14="http://schemas.microsoft.com/office/powerpoint/2010/main" val="12577569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BD9359-D21D-4EA7-BC8A-D4318978ADC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654765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751C36E-1641-45EC-8E47-084628462A10}" type="datetime1">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3379497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FD4A4C7-30F1-4D5E-A2A9-4A7D34CF0AE5}" type="datetime1">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2112220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8E310FA-E546-4CAB-A6E7-3044ECBFC6FF}" type="datetime1">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1146817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B2E14B-285B-4FFE-A522-EE6EE833552F}"/>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C49FE07-62A3-401C-83DE-A2F7499E42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27A645E-278E-4D4D-BEED-16CF71F0149D}"/>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id="{AAAA0A75-1754-4F64-B2FA-38B58CC1DFC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DB95E04-FA63-4C85-B245-1B806D8DBA83}"/>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2353742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4D5816-EA38-4F1D-8AD3-6FE0B666021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3B6D99C-C1D5-4CCA-BB8D-5E90C83EACE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901C297-024D-402E-B2E6-E81073EE6592}"/>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id="{89F27443-6DEF-476A-86A9-024E31F40C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41A4EE7-AE5B-4E53-BE31-174CFB278685}"/>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4089844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2BEF17-430F-478D-9CE0-C331A74957F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44F72F8-7061-4E5E-839C-6384E7F92E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FFB4672-6895-4EBC-B0DE-1FDEB6201C2A}"/>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id="{5AFACFFD-E0AC-4A8D-B1FA-E5B21097E9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972379A-D324-424B-9681-F6A4971B1DE8}"/>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4078084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CD4370-E7DD-41BE-97C4-D6ACC090F2D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46FD4D3-BF91-4B2B-B984-88FCD6632E1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6AF50DD-0258-435C-9274-CE45076B4B2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9100F95-F883-4622-9C14-8B635AFA9536}"/>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6" name="フッター プレースホルダー 5">
            <a:extLst>
              <a:ext uri="{FF2B5EF4-FFF2-40B4-BE49-F238E27FC236}">
                <a16:creationId xmlns:a16="http://schemas.microsoft.com/office/drawing/2014/main" id="{D0E112DA-C816-48CE-AE66-9EDD51E3CC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0A2AA7-D9F8-47D3-9DF9-30B64B112AF2}"/>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4159578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E926C0-DAED-4747-AE86-0FE428EC59D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EA931BD-69C7-4A4F-973A-68B3738B50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39851A4-5C98-43BF-9097-7D1450FF763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239A888-E0C9-479B-B30E-BD37BD689B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6EB1C52-D9FC-4DD0-9C88-46C58907DA5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0EDB8F8-924D-4841-9266-FE84985FC16C}"/>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8" name="フッター プレースホルダー 7">
            <a:extLst>
              <a:ext uri="{FF2B5EF4-FFF2-40B4-BE49-F238E27FC236}">
                <a16:creationId xmlns:a16="http://schemas.microsoft.com/office/drawing/2014/main" id="{8FA5BA97-E270-4E3C-A5E8-1FA460D33FD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BEEB6C3-35EF-43E4-BF65-17F67FE16ACE}"/>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2668762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781E44-B050-4BC4-807D-8B2FAA22C13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F234EB3-DECA-4BAF-809E-0D5F99BE1787}"/>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4" name="フッター プレースホルダー 3">
            <a:extLst>
              <a:ext uri="{FF2B5EF4-FFF2-40B4-BE49-F238E27FC236}">
                <a16:creationId xmlns:a16="http://schemas.microsoft.com/office/drawing/2014/main" id="{E5C9B027-166D-4E0E-A412-6826ED36FF6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EABD11C-CB3B-4185-9BEA-C47F62A84C13}"/>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790814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B978184-78CE-4E32-A168-FF0859677683}"/>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3" name="フッター プレースホルダー 2">
            <a:extLst>
              <a:ext uri="{FF2B5EF4-FFF2-40B4-BE49-F238E27FC236}">
                <a16:creationId xmlns:a16="http://schemas.microsoft.com/office/drawing/2014/main" id="{CA2A37CE-9184-4E08-B9DB-AC2A6EB93C8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4861D74-BFF2-4C10-ABDF-EBBD3D4C507F}"/>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2543629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299D87-A70F-48B8-93A0-EE5D4C1BED7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399498-B50C-4DC7-B8C7-C7088E94F9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13264BD-CD7A-4CC3-9B1C-D7FA455921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5C3E25-EB90-4392-AE86-D603464B666D}"/>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6" name="フッター プレースホルダー 5">
            <a:extLst>
              <a:ext uri="{FF2B5EF4-FFF2-40B4-BE49-F238E27FC236}">
                <a16:creationId xmlns:a16="http://schemas.microsoft.com/office/drawing/2014/main" id="{151E5114-ABDC-4F56-8C00-A0A986829AD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3E95589-C64E-46FB-8AA7-A0BF5ACF8820}"/>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402691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5E3B7D6-DC42-49C9-988E-9859FF864654}" type="datetime1">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26987490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E11BE4-64F8-461C-81E1-B921DB16525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882FFC2-EC7C-468C-B10B-BB30B05E97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7F7CB47-46FE-48ED-808B-FFAB7AA71E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7B634E-21B3-4066-9A1F-9658C28767F3}"/>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6" name="フッター プレースホルダー 5">
            <a:extLst>
              <a:ext uri="{FF2B5EF4-FFF2-40B4-BE49-F238E27FC236}">
                <a16:creationId xmlns:a16="http://schemas.microsoft.com/office/drawing/2014/main" id="{ACE581E1-ED76-4A33-A562-7EA2F76285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13596D8-D28E-4D83-B7CA-73B4E658A7AD}"/>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23346236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02524E-D0D9-4F10-91E3-C174220146F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E62E6A0-7A9E-4F41-9E9D-44DA0E0671B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3E35B5-DAA6-4DB2-9FD1-A332F553F3D3}"/>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id="{A365B0AC-FB54-4CA3-974B-581AA26CB2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CA00B6-C1D4-4F80-A640-5D072F98C2AD}"/>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23272869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ADB30DE-080E-4F25-970A-FBCE153D03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243C3E0-62EE-40DD-9AED-9678CC7C7DD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C661695-FB4D-49C8-ADBE-294E9068D5D8}"/>
              </a:ext>
            </a:extLst>
          </p:cNvPr>
          <p:cNvSpPr>
            <a:spLocks noGrp="1"/>
          </p:cNvSpPr>
          <p:nvPr>
            <p:ph type="dt" sz="half" idx="10"/>
          </p:nvPr>
        </p:nvSpPr>
        <p:spPr/>
        <p:txBody>
          <a:bodyPr/>
          <a:lstStyle/>
          <a:p>
            <a:fld id="{0A2F15D5-BD05-4994-ADF9-59B16847507B}" type="datetimeFigureOut">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id="{13565DD4-F0F0-46B2-8A1D-EF3C9EFE376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E54A47C-1698-4D3F-BF4F-B8C6A89786D1}"/>
              </a:ext>
            </a:extLst>
          </p:cNvPr>
          <p:cNvSpPr>
            <a:spLocks noGrp="1"/>
          </p:cNvSpPr>
          <p:nvPr>
            <p:ph type="sldNum" sz="quarter" idx="12"/>
          </p:nvPr>
        </p:nvSpPr>
        <p:spPr/>
        <p:txBody>
          <a:body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2972381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732F00E-F57A-4CA1-A3C1-AC0D2A8C9F7B}" type="datetime1">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1500760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3E523A3-6DB8-4829-955B-086FB8B57CA6}" type="datetime1">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2409992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AFC13C5-7B03-4112-B625-2D96D01A96D2}" type="datetime1">
              <a:rPr kumimoji="1" lang="ja-JP" altLang="en-US" smtClean="0"/>
              <a:t>2018/9/5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3252106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A839808-DF2C-42CC-A821-D58435B5215D}" type="datetime1">
              <a:rPr kumimoji="1" lang="ja-JP" altLang="en-US" smtClean="0"/>
              <a:t>2018/9/5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126156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629BFDE-B0E5-4F15-875A-8F831E999E0D}" type="datetime1">
              <a:rPr kumimoji="1" lang="ja-JP" altLang="en-US" smtClean="0"/>
              <a:t>2018/9/5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1766727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FC4D3B4-281E-4EE0-8A69-78264F5B3584}" type="datetime1">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4069600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6F647D5-199C-4B2D-A320-50976ABF49B1}" type="datetime1">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3842461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625524-6E7E-41A6-9ED1-3A9A4B34DFF3}" type="datetime1">
              <a:rPr kumimoji="1" lang="ja-JP" altLang="en-US" smtClean="0"/>
              <a:t>2018/9/5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9588FE-4C02-4AB6-8FBD-9F5BF4D4D76A}" type="slidenum">
              <a:rPr kumimoji="1" lang="ja-JP" altLang="en-US" smtClean="0"/>
              <a:t>‹#›</a:t>
            </a:fld>
            <a:endParaRPr kumimoji="1" lang="ja-JP" altLang="en-US"/>
          </a:p>
        </p:txBody>
      </p:sp>
    </p:spTree>
    <p:extLst>
      <p:ext uri="{BB962C8B-B14F-4D97-AF65-F5344CB8AC3E}">
        <p14:creationId xmlns:p14="http://schemas.microsoft.com/office/powerpoint/2010/main" val="160254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37C7FF2-1FCE-4EEC-B4AD-67B681FD51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FF2DCA-4C1B-4DC9-B769-FED3B4CC78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FDAC0B2-2C03-406E-ADE1-E14BA6E3A8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2F15D5-BD05-4994-ADF9-59B16847507B}" type="datetimeFigureOut">
              <a:rPr kumimoji="1" lang="ja-JP" altLang="en-US" smtClean="0"/>
              <a:t>2018/9/5</a:t>
            </a:fld>
            <a:endParaRPr kumimoji="1" lang="ja-JP" altLang="en-US"/>
          </a:p>
        </p:txBody>
      </p:sp>
      <p:sp>
        <p:nvSpPr>
          <p:cNvPr id="5" name="フッター プレースホルダー 4">
            <a:extLst>
              <a:ext uri="{FF2B5EF4-FFF2-40B4-BE49-F238E27FC236}">
                <a16:creationId xmlns:a16="http://schemas.microsoft.com/office/drawing/2014/main" id="{69C0F91D-DA46-4F76-A0B2-C6A5E6AEEF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4787ED2-FF50-4207-BD08-3F08F28282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739804-35E0-428D-B87D-06C8CA8211C6}" type="slidenum">
              <a:rPr kumimoji="1" lang="ja-JP" altLang="en-US" smtClean="0"/>
              <a:t>‹#›</a:t>
            </a:fld>
            <a:endParaRPr kumimoji="1" lang="ja-JP" altLang="en-US"/>
          </a:p>
        </p:txBody>
      </p:sp>
    </p:spTree>
    <p:extLst>
      <p:ext uri="{BB962C8B-B14F-4D97-AF65-F5344CB8AC3E}">
        <p14:creationId xmlns:p14="http://schemas.microsoft.com/office/powerpoint/2010/main" val="3829433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835914"/>
            <a:ext cx="9144000" cy="2387600"/>
          </a:xfrm>
        </p:spPr>
        <p:txBody>
          <a:bodyPr>
            <a:noAutofit/>
          </a:bodyPr>
          <a:lstStyle/>
          <a:p>
            <a:br>
              <a:rPr lang="en-US" altLang="ja-JP" sz="9600" dirty="0"/>
            </a:br>
            <a:br>
              <a:rPr lang="en-US" altLang="ja-JP" sz="6600" dirty="0"/>
            </a:br>
            <a:r>
              <a:rPr lang="ja-JP" altLang="en-US" sz="8000" b="1" dirty="0"/>
              <a:t>パロディ広告</a:t>
            </a:r>
            <a:br>
              <a:rPr lang="en-US" altLang="ja-JP" sz="8000" b="1" dirty="0"/>
            </a:br>
            <a:r>
              <a:rPr lang="ja-JP" altLang="en-US" b="1" dirty="0"/>
              <a:t>の効果</a:t>
            </a:r>
            <a:endParaRPr kumimoji="1" lang="ja-JP" altLang="en-US" b="1" dirty="0"/>
          </a:p>
        </p:txBody>
      </p:sp>
      <p:sp>
        <p:nvSpPr>
          <p:cNvPr id="3" name="テキスト ボックス 2"/>
          <p:cNvSpPr txBox="1"/>
          <p:nvPr/>
        </p:nvSpPr>
        <p:spPr>
          <a:xfrm>
            <a:off x="3543772" y="4695454"/>
            <a:ext cx="5852160" cy="954107"/>
          </a:xfrm>
          <a:prstGeom prst="rect">
            <a:avLst/>
          </a:prstGeom>
          <a:noFill/>
        </p:spPr>
        <p:txBody>
          <a:bodyPr wrap="square" rtlCol="0">
            <a:spAutoFit/>
          </a:bodyPr>
          <a:lstStyle/>
          <a:p>
            <a:r>
              <a:rPr kumimoji="1" lang="ja-JP" altLang="en-US" sz="2800" b="1" dirty="0"/>
              <a:t>青木帆南　石渡耕也　稲田悠太　鈴木瀬奈　吉崎詩菜</a:t>
            </a:r>
          </a:p>
        </p:txBody>
      </p:sp>
      <p:sp>
        <p:nvSpPr>
          <p:cNvPr id="4" name="スライド番号プレースホルダー 3">
            <a:extLst>
              <a:ext uri="{FF2B5EF4-FFF2-40B4-BE49-F238E27FC236}">
                <a16:creationId xmlns:a16="http://schemas.microsoft.com/office/drawing/2014/main" id="{D957F3F2-1BD9-4A32-8CB3-5B3C8936C111}"/>
              </a:ext>
            </a:extLst>
          </p:cNvPr>
          <p:cNvSpPr>
            <a:spLocks noGrp="1"/>
          </p:cNvSpPr>
          <p:nvPr>
            <p:ph type="sldNum" sz="quarter" idx="12"/>
          </p:nvPr>
        </p:nvSpPr>
        <p:spPr/>
        <p:txBody>
          <a:bodyPr/>
          <a:lstStyle/>
          <a:p>
            <a:fld id="{899588FE-4C02-4AB6-8FBD-9F5BF4D4D76A}" type="slidenum">
              <a:rPr kumimoji="1" lang="ja-JP" altLang="en-US" smtClean="0"/>
              <a:t>1</a:t>
            </a:fld>
            <a:endParaRPr kumimoji="1" lang="ja-JP" altLang="en-US"/>
          </a:p>
        </p:txBody>
      </p:sp>
      <p:sp>
        <p:nvSpPr>
          <p:cNvPr id="5" name="テキスト ボックス 4">
            <a:extLst>
              <a:ext uri="{FF2B5EF4-FFF2-40B4-BE49-F238E27FC236}">
                <a16:creationId xmlns:a16="http://schemas.microsoft.com/office/drawing/2014/main" id="{FB99E04C-6E34-4A71-9224-6D09FF684986}"/>
              </a:ext>
            </a:extLst>
          </p:cNvPr>
          <p:cNvSpPr txBox="1"/>
          <p:nvPr/>
        </p:nvSpPr>
        <p:spPr>
          <a:xfrm>
            <a:off x="3329233" y="3884136"/>
            <a:ext cx="5533534" cy="523220"/>
          </a:xfrm>
          <a:prstGeom prst="rect">
            <a:avLst/>
          </a:prstGeom>
          <a:noFill/>
        </p:spPr>
        <p:txBody>
          <a:bodyPr wrap="square" rtlCol="0">
            <a:spAutoFit/>
          </a:bodyPr>
          <a:lstStyle/>
          <a:p>
            <a:r>
              <a:rPr kumimoji="1" lang="ja-JP" altLang="en-US" sz="2800" b="1" dirty="0"/>
              <a:t>拓殖大学　田嶋ゼミナール　</a:t>
            </a:r>
            <a:r>
              <a:rPr kumimoji="1" lang="en-US" altLang="ja-JP" sz="2800" b="1" dirty="0"/>
              <a:t>C</a:t>
            </a:r>
            <a:r>
              <a:rPr kumimoji="1" lang="ja-JP" altLang="en-US" sz="2800" b="1" dirty="0"/>
              <a:t>班</a:t>
            </a:r>
          </a:p>
        </p:txBody>
      </p:sp>
    </p:spTree>
    <p:extLst>
      <p:ext uri="{BB962C8B-B14F-4D97-AF65-F5344CB8AC3E}">
        <p14:creationId xmlns:p14="http://schemas.microsoft.com/office/powerpoint/2010/main" val="564979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コンテンツ プレースホルダー 6">
            <a:extLst>
              <a:ext uri="{FF2B5EF4-FFF2-40B4-BE49-F238E27FC236}">
                <a16:creationId xmlns:a16="http://schemas.microsoft.com/office/drawing/2014/main" id="{9EFC559F-742D-48C6-B471-65733A990692}"/>
              </a:ext>
            </a:extLst>
          </p:cNvPr>
          <p:cNvPicPr>
            <a:picLocks noGrp="1" noChangeAspect="1"/>
          </p:cNvPicPr>
          <p:nvPr>
            <p:ph sz="half" idx="2"/>
          </p:nvPr>
        </p:nvPicPr>
        <p:blipFill>
          <a:blip r:embed="rId2"/>
          <a:stretch>
            <a:fillRect/>
          </a:stretch>
        </p:blipFill>
        <p:spPr>
          <a:xfrm>
            <a:off x="1391478" y="2001078"/>
            <a:ext cx="9962322" cy="4332771"/>
          </a:xfrm>
          <a:prstGeom prst="rect">
            <a:avLst/>
          </a:prstGeom>
        </p:spPr>
      </p:pic>
      <p:sp>
        <p:nvSpPr>
          <p:cNvPr id="2" name="タイトル 1">
            <a:extLst>
              <a:ext uri="{FF2B5EF4-FFF2-40B4-BE49-F238E27FC236}">
                <a16:creationId xmlns:a16="http://schemas.microsoft.com/office/drawing/2014/main" id="{E587E69B-86DC-4F71-948A-93147647CEDF}"/>
              </a:ext>
            </a:extLst>
          </p:cNvPr>
          <p:cNvSpPr>
            <a:spLocks noGrp="1"/>
          </p:cNvSpPr>
          <p:nvPr>
            <p:ph type="title"/>
          </p:nvPr>
        </p:nvSpPr>
        <p:spPr>
          <a:xfrm>
            <a:off x="838200" y="244227"/>
            <a:ext cx="10515600" cy="1325563"/>
          </a:xfrm>
        </p:spPr>
        <p:txBody>
          <a:bodyPr/>
          <a:lstStyle/>
          <a:p>
            <a:r>
              <a:rPr kumimoji="1" lang="ja-JP" altLang="en-US" dirty="0"/>
              <a:t>広告の現状</a:t>
            </a:r>
          </a:p>
        </p:txBody>
      </p:sp>
      <p:sp>
        <p:nvSpPr>
          <p:cNvPr id="3" name="テキスト プレースホルダー 2">
            <a:extLst>
              <a:ext uri="{FF2B5EF4-FFF2-40B4-BE49-F238E27FC236}">
                <a16:creationId xmlns:a16="http://schemas.microsoft.com/office/drawing/2014/main" id="{56A586F0-4712-4B74-9B27-EB8DB76F4CE8}"/>
              </a:ext>
            </a:extLst>
          </p:cNvPr>
          <p:cNvSpPr>
            <a:spLocks noGrp="1"/>
          </p:cNvSpPr>
          <p:nvPr>
            <p:ph type="body" idx="1"/>
          </p:nvPr>
        </p:nvSpPr>
        <p:spPr>
          <a:xfrm>
            <a:off x="541337" y="1690236"/>
            <a:ext cx="10812463" cy="823912"/>
          </a:xfrm>
        </p:spPr>
        <p:txBody>
          <a:bodyPr>
            <a:noAutofit/>
          </a:bodyPr>
          <a:lstStyle/>
          <a:p>
            <a:pPr algn="ctr"/>
            <a:r>
              <a:rPr kumimoji="1" lang="ja-JP" altLang="en-US" sz="4000" dirty="0"/>
              <a:t>情報量の推移</a:t>
            </a:r>
            <a:endParaRPr kumimoji="1" lang="en-US" altLang="ja-JP" sz="4000" dirty="0"/>
          </a:p>
          <a:p>
            <a:pPr algn="ctr"/>
            <a:r>
              <a:rPr kumimoji="1" lang="ja-JP" altLang="en-US" sz="4000" dirty="0"/>
              <a:t>（平成</a:t>
            </a:r>
            <a:r>
              <a:rPr kumimoji="1" lang="en-US" altLang="ja-JP" sz="4000" dirty="0"/>
              <a:t>13</a:t>
            </a:r>
            <a:r>
              <a:rPr kumimoji="1" lang="ja-JP" altLang="en-US" sz="4000" dirty="0"/>
              <a:t>年度＝１００）</a:t>
            </a:r>
          </a:p>
        </p:txBody>
      </p:sp>
      <p:sp>
        <p:nvSpPr>
          <p:cNvPr id="21" name="テキスト ボックス 20">
            <a:extLst>
              <a:ext uri="{FF2B5EF4-FFF2-40B4-BE49-F238E27FC236}">
                <a16:creationId xmlns:a16="http://schemas.microsoft.com/office/drawing/2014/main" id="{AA549B63-7171-45C4-9DEE-0CD9BC7441B1}"/>
              </a:ext>
            </a:extLst>
          </p:cNvPr>
          <p:cNvSpPr txBox="1"/>
          <p:nvPr/>
        </p:nvSpPr>
        <p:spPr>
          <a:xfrm>
            <a:off x="8002242" y="6444496"/>
            <a:ext cx="4083169"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600" b="0" i="0" u="none" strike="noStrike" kern="1200" cap="none" spc="0" normalizeH="0" baseline="0" noProof="0" dirty="0">
                <a:ln>
                  <a:noFill/>
                </a:ln>
                <a:solidFill>
                  <a:prstClr val="black"/>
                </a:solidFill>
                <a:effectLst/>
                <a:uLnTx/>
                <a:uFillTx/>
                <a:latin typeface="游ゴシック" panose="020F0502020204030204"/>
                <a:ea typeface="新細明體" panose="02020500000000000000" pitchFamily="18" charset="-120"/>
                <a:cs typeface="+mn-cs"/>
              </a:rPr>
              <a:t>情報通信政策研究所調査研究</a:t>
            </a:r>
            <a:r>
              <a:rPr kumimoji="1" lang="ja-JP" altLang="en-US" sz="1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（２０１３）</a:t>
            </a:r>
          </a:p>
        </p:txBody>
      </p:sp>
    </p:spTree>
    <p:extLst>
      <p:ext uri="{BB962C8B-B14F-4D97-AF65-F5344CB8AC3E}">
        <p14:creationId xmlns:p14="http://schemas.microsoft.com/office/powerpoint/2010/main" val="29491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5BC8D-0E95-4007-93F0-523A5342FBBE}"/>
              </a:ext>
            </a:extLst>
          </p:cNvPr>
          <p:cNvSpPr>
            <a:spLocks noGrp="1"/>
          </p:cNvSpPr>
          <p:nvPr>
            <p:ph type="title"/>
          </p:nvPr>
        </p:nvSpPr>
        <p:spPr/>
        <p:txBody>
          <a:bodyPr/>
          <a:lstStyle/>
          <a:p>
            <a:r>
              <a:rPr kumimoji="1" lang="ja-JP" altLang="en-US" dirty="0"/>
              <a:t>広告の現状</a:t>
            </a:r>
          </a:p>
        </p:txBody>
      </p:sp>
      <p:sp>
        <p:nvSpPr>
          <p:cNvPr id="3" name="コンテンツ プレースホルダー 2">
            <a:extLst>
              <a:ext uri="{FF2B5EF4-FFF2-40B4-BE49-F238E27FC236}">
                <a16:creationId xmlns:a16="http://schemas.microsoft.com/office/drawing/2014/main" id="{D99B6276-BA89-46B8-9B8C-58BFF9201E9F}"/>
              </a:ext>
            </a:extLst>
          </p:cNvPr>
          <p:cNvSpPr>
            <a:spLocks noGrp="1"/>
          </p:cNvSpPr>
          <p:nvPr>
            <p:ph idx="1"/>
          </p:nvPr>
        </p:nvSpPr>
        <p:spPr>
          <a:xfrm>
            <a:off x="838200" y="1560061"/>
            <a:ext cx="10515600" cy="1713226"/>
          </a:xfrm>
          <a:ln>
            <a:solidFill>
              <a:schemeClr val="tx1">
                <a:lumMod val="75000"/>
                <a:lumOff val="25000"/>
              </a:schemeClr>
            </a:solidFill>
          </a:ln>
        </p:spPr>
        <p:txBody>
          <a:bodyPr>
            <a:noAutofit/>
          </a:bodyPr>
          <a:lstStyle/>
          <a:p>
            <a:pPr marL="0" indent="0">
              <a:buNone/>
            </a:pPr>
            <a:r>
              <a:rPr lang="ja-JP" altLang="en-US" sz="3000" dirty="0"/>
              <a:t>情報処理能力を無駄なく使うため “情報バリア”を張り、自分に関係の薄い情報と接触しないで済むようにする術を身に付けている。消費者は①無視する②切り捨てる③放置するの</a:t>
            </a:r>
            <a:r>
              <a:rPr lang="en-US" altLang="ja-JP" sz="3000" dirty="0"/>
              <a:t>3</a:t>
            </a:r>
            <a:r>
              <a:rPr lang="ja-JP" altLang="en-US" sz="3000" dirty="0"/>
              <a:t>つパターンが考えられます</a:t>
            </a:r>
            <a:r>
              <a:rPr lang="ja-JP" altLang="en-US" sz="2400" dirty="0"/>
              <a:t>。</a:t>
            </a:r>
            <a:r>
              <a:rPr lang="ja-JP" altLang="en-US" sz="1600" dirty="0"/>
              <a:t>藤田康人</a:t>
            </a:r>
            <a:r>
              <a:rPr lang="en-US" altLang="ja-JP" sz="1400" dirty="0"/>
              <a:t>『</a:t>
            </a:r>
            <a:r>
              <a:rPr lang="ja-JP" altLang="en-US" sz="1600" dirty="0"/>
              <a:t>消費者が情報を無視するパターン</a:t>
            </a:r>
            <a:r>
              <a:rPr lang="en-US" altLang="ja-JP" sz="1600" dirty="0"/>
              <a:t>』(</a:t>
            </a:r>
            <a:r>
              <a:rPr lang="ja-JP" altLang="en-US" sz="1600" dirty="0"/>
              <a:t>２０１５</a:t>
            </a:r>
            <a:r>
              <a:rPr lang="en-US" altLang="ja-JP" sz="1600" dirty="0"/>
              <a:t>)</a:t>
            </a:r>
            <a:r>
              <a:rPr lang="ja-JP" altLang="en-US" sz="1600" dirty="0"/>
              <a:t>　　　　</a:t>
            </a:r>
            <a:endParaRPr kumimoji="1" lang="ja-JP" altLang="en-US" sz="1600" dirty="0"/>
          </a:p>
        </p:txBody>
      </p:sp>
      <p:pic>
        <p:nvPicPr>
          <p:cNvPr id="6" name="図 5">
            <a:extLst>
              <a:ext uri="{FF2B5EF4-FFF2-40B4-BE49-F238E27FC236}">
                <a16:creationId xmlns:a16="http://schemas.microsoft.com/office/drawing/2014/main" id="{5262D727-2E88-4D24-8727-81C9102E340A}"/>
              </a:ext>
            </a:extLst>
          </p:cNvPr>
          <p:cNvPicPr>
            <a:picLocks noChangeAspect="1"/>
          </p:cNvPicPr>
          <p:nvPr/>
        </p:nvPicPr>
        <p:blipFill rotWithShape="1">
          <a:blip r:embed="rId2">
            <a:extLst>
              <a:ext uri="{28A0092B-C50C-407E-A947-70E740481C1C}">
                <a14:useLocalDpi xmlns:a14="http://schemas.microsoft.com/office/drawing/2010/main" val="0"/>
              </a:ext>
            </a:extLst>
          </a:blip>
          <a:srcRect l="57385" t="-571"/>
          <a:stretch/>
        </p:blipFill>
        <p:spPr>
          <a:xfrm>
            <a:off x="814042" y="3718037"/>
            <a:ext cx="2808218" cy="2663337"/>
          </a:xfrm>
          <a:prstGeom prst="rect">
            <a:avLst/>
          </a:prstGeom>
        </p:spPr>
      </p:pic>
      <p:pic>
        <p:nvPicPr>
          <p:cNvPr id="8" name="図 7" descr="テキスト が含まれている画像&#10;&#10;高い精度で生成された説明">
            <a:extLst>
              <a:ext uri="{FF2B5EF4-FFF2-40B4-BE49-F238E27FC236}">
                <a16:creationId xmlns:a16="http://schemas.microsoft.com/office/drawing/2014/main" id="{58F240F9-E730-4A74-91FB-F5EA864C0470}"/>
              </a:ext>
            </a:extLst>
          </p:cNvPr>
          <p:cNvPicPr>
            <a:picLocks noChangeAspect="1"/>
          </p:cNvPicPr>
          <p:nvPr/>
        </p:nvPicPr>
        <p:blipFill rotWithShape="1">
          <a:blip r:embed="rId3">
            <a:extLst>
              <a:ext uri="{28A0092B-C50C-407E-A947-70E740481C1C}">
                <a14:useLocalDpi xmlns:a14="http://schemas.microsoft.com/office/drawing/2010/main" val="0"/>
              </a:ext>
            </a:extLst>
          </a:blip>
          <a:srcRect r="4172" b="9165"/>
          <a:stretch/>
        </p:blipFill>
        <p:spPr>
          <a:xfrm>
            <a:off x="4763947" y="4016342"/>
            <a:ext cx="2669828" cy="2165171"/>
          </a:xfrm>
          <a:prstGeom prst="rect">
            <a:avLst/>
          </a:prstGeom>
        </p:spPr>
      </p:pic>
      <p:pic>
        <p:nvPicPr>
          <p:cNvPr id="10" name="図 9" descr="おもちゃ, 人形 が含まれている画像&#10;&#10;非常に高い精度で生成された説明">
            <a:extLst>
              <a:ext uri="{FF2B5EF4-FFF2-40B4-BE49-F238E27FC236}">
                <a16:creationId xmlns:a16="http://schemas.microsoft.com/office/drawing/2014/main" id="{05177D2A-5338-492C-8D23-F13D743A68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13371" y="4041423"/>
            <a:ext cx="2056594" cy="2165171"/>
          </a:xfrm>
          <a:prstGeom prst="rect">
            <a:avLst/>
          </a:prstGeom>
        </p:spPr>
      </p:pic>
      <p:sp>
        <p:nvSpPr>
          <p:cNvPr id="11" name="テキスト ボックス 10">
            <a:extLst>
              <a:ext uri="{FF2B5EF4-FFF2-40B4-BE49-F238E27FC236}">
                <a16:creationId xmlns:a16="http://schemas.microsoft.com/office/drawing/2014/main" id="{8C780D5C-C87F-425B-8FD1-66BD15663F16}"/>
              </a:ext>
            </a:extLst>
          </p:cNvPr>
          <p:cNvSpPr txBox="1"/>
          <p:nvPr/>
        </p:nvSpPr>
        <p:spPr>
          <a:xfrm>
            <a:off x="377371" y="3687766"/>
            <a:ext cx="87995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①</a:t>
            </a:r>
          </a:p>
        </p:txBody>
      </p:sp>
      <p:sp>
        <p:nvSpPr>
          <p:cNvPr id="12" name="テキスト ボックス 11">
            <a:extLst>
              <a:ext uri="{FF2B5EF4-FFF2-40B4-BE49-F238E27FC236}">
                <a16:creationId xmlns:a16="http://schemas.microsoft.com/office/drawing/2014/main" id="{7B608728-041F-4401-AFDB-EC55EC4880E2}"/>
              </a:ext>
            </a:extLst>
          </p:cNvPr>
          <p:cNvSpPr txBox="1"/>
          <p:nvPr/>
        </p:nvSpPr>
        <p:spPr>
          <a:xfrm>
            <a:off x="4488094" y="3687766"/>
            <a:ext cx="646331"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②</a:t>
            </a:r>
          </a:p>
        </p:txBody>
      </p:sp>
      <p:sp>
        <p:nvSpPr>
          <p:cNvPr id="13" name="テキスト ボックス 12">
            <a:extLst>
              <a:ext uri="{FF2B5EF4-FFF2-40B4-BE49-F238E27FC236}">
                <a16:creationId xmlns:a16="http://schemas.microsoft.com/office/drawing/2014/main" id="{F58B319E-2B78-468C-918C-00E11EF6503A}"/>
              </a:ext>
            </a:extLst>
          </p:cNvPr>
          <p:cNvSpPr txBox="1"/>
          <p:nvPr/>
        </p:nvSpPr>
        <p:spPr>
          <a:xfrm>
            <a:off x="9013371" y="3687765"/>
            <a:ext cx="646331"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③</a:t>
            </a:r>
          </a:p>
        </p:txBody>
      </p:sp>
    </p:spTree>
    <p:extLst>
      <p:ext uri="{BB962C8B-B14F-4D97-AF65-F5344CB8AC3E}">
        <p14:creationId xmlns:p14="http://schemas.microsoft.com/office/powerpoint/2010/main" val="1932479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a:extLst>
              <a:ext uri="{FF2B5EF4-FFF2-40B4-BE49-F238E27FC236}">
                <a16:creationId xmlns:a16="http://schemas.microsoft.com/office/drawing/2014/main" id="{13890C24-4CA6-4290-8365-CA334906EE2D}"/>
              </a:ext>
            </a:extLst>
          </p:cNvPr>
          <p:cNvSpPr/>
          <p:nvPr/>
        </p:nvSpPr>
        <p:spPr>
          <a:xfrm>
            <a:off x="171450" y="4536046"/>
            <a:ext cx="7523905" cy="21391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 name="正方形/長方形 6">
            <a:extLst>
              <a:ext uri="{FF2B5EF4-FFF2-40B4-BE49-F238E27FC236}">
                <a16:creationId xmlns:a16="http://schemas.microsoft.com/office/drawing/2014/main" id="{8A001CE2-6CA8-429F-A625-29BE9B07BE4D}"/>
              </a:ext>
            </a:extLst>
          </p:cNvPr>
          <p:cNvSpPr/>
          <p:nvPr/>
        </p:nvSpPr>
        <p:spPr>
          <a:xfrm>
            <a:off x="527007" y="1658660"/>
            <a:ext cx="11137985" cy="65246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 name="タイトル 1">
            <a:extLst>
              <a:ext uri="{FF2B5EF4-FFF2-40B4-BE49-F238E27FC236}">
                <a16:creationId xmlns:a16="http://schemas.microsoft.com/office/drawing/2014/main" id="{FBBAEFF6-07FA-44CE-A69C-2032E7D51616}"/>
              </a:ext>
            </a:extLst>
          </p:cNvPr>
          <p:cNvSpPr>
            <a:spLocks noGrp="1"/>
          </p:cNvSpPr>
          <p:nvPr>
            <p:ph type="title"/>
          </p:nvPr>
        </p:nvSpPr>
        <p:spPr/>
        <p:txBody>
          <a:bodyPr/>
          <a:lstStyle/>
          <a:p>
            <a:r>
              <a:rPr kumimoji="1" lang="ja-JP" altLang="en-US" dirty="0"/>
              <a:t>広告の現状</a:t>
            </a:r>
          </a:p>
        </p:txBody>
      </p:sp>
      <p:sp>
        <p:nvSpPr>
          <p:cNvPr id="6" name="テキスト ボックス 5">
            <a:extLst>
              <a:ext uri="{FF2B5EF4-FFF2-40B4-BE49-F238E27FC236}">
                <a16:creationId xmlns:a16="http://schemas.microsoft.com/office/drawing/2014/main" id="{CCCB486A-3E94-4C2D-A09B-0F05BF1ABFDF}"/>
              </a:ext>
            </a:extLst>
          </p:cNvPr>
          <p:cNvSpPr txBox="1"/>
          <p:nvPr/>
        </p:nvSpPr>
        <p:spPr>
          <a:xfrm>
            <a:off x="527007" y="1737181"/>
            <a:ext cx="11137985"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日本人は１日に約 </a:t>
            </a:r>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3500</a:t>
            </a: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もの広告に接触している</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池田（</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2011</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p:txBody>
      </p:sp>
      <p:sp>
        <p:nvSpPr>
          <p:cNvPr id="9" name="楕円 8">
            <a:extLst>
              <a:ext uri="{FF2B5EF4-FFF2-40B4-BE49-F238E27FC236}">
                <a16:creationId xmlns:a16="http://schemas.microsoft.com/office/drawing/2014/main" id="{A256404E-2710-4AF2-B9D8-82E9EEEF46FC}"/>
              </a:ext>
            </a:extLst>
          </p:cNvPr>
          <p:cNvSpPr/>
          <p:nvPr/>
        </p:nvSpPr>
        <p:spPr>
          <a:xfrm>
            <a:off x="274282" y="4951604"/>
            <a:ext cx="2911832" cy="16839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３５００</a:t>
            </a:r>
          </a:p>
        </p:txBody>
      </p:sp>
      <p:sp>
        <p:nvSpPr>
          <p:cNvPr id="10" name="正方形/長方形 9">
            <a:extLst>
              <a:ext uri="{FF2B5EF4-FFF2-40B4-BE49-F238E27FC236}">
                <a16:creationId xmlns:a16="http://schemas.microsoft.com/office/drawing/2014/main" id="{F24672C2-17D0-46D0-8637-B69258AF83B1}"/>
              </a:ext>
            </a:extLst>
          </p:cNvPr>
          <p:cNvSpPr/>
          <p:nvPr/>
        </p:nvSpPr>
        <p:spPr>
          <a:xfrm>
            <a:off x="527007" y="2601911"/>
            <a:ext cx="11137985" cy="12827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その内、注目する数は約２％であり、何らかの反応を　　　　　　　　　　　　　　　　　示すのは 、</a:t>
            </a:r>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3500</a:t>
            </a: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の中で約 </a:t>
            </a:r>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0.3</a:t>
            </a: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％の広告である</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Kotler</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2000</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p>
        </p:txBody>
      </p:sp>
      <p:sp>
        <p:nvSpPr>
          <p:cNvPr id="11" name="テキスト ボックス 10">
            <a:extLst>
              <a:ext uri="{FF2B5EF4-FFF2-40B4-BE49-F238E27FC236}">
                <a16:creationId xmlns:a16="http://schemas.microsoft.com/office/drawing/2014/main" id="{3828259F-8581-4762-861F-842F432A13E1}"/>
              </a:ext>
            </a:extLst>
          </p:cNvPr>
          <p:cNvSpPr txBox="1"/>
          <p:nvPr/>
        </p:nvSpPr>
        <p:spPr>
          <a:xfrm>
            <a:off x="1073608" y="4164567"/>
            <a:ext cx="1313180"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接触</a:t>
            </a:r>
          </a:p>
        </p:txBody>
      </p:sp>
      <p:sp>
        <p:nvSpPr>
          <p:cNvPr id="12" name="矢印: 右 11">
            <a:extLst>
              <a:ext uri="{FF2B5EF4-FFF2-40B4-BE49-F238E27FC236}">
                <a16:creationId xmlns:a16="http://schemas.microsoft.com/office/drawing/2014/main" id="{B0442B43-8D63-4063-9D27-2B192FECE655}"/>
              </a:ext>
            </a:extLst>
          </p:cNvPr>
          <p:cNvSpPr/>
          <p:nvPr/>
        </p:nvSpPr>
        <p:spPr>
          <a:xfrm>
            <a:off x="3297746" y="5520575"/>
            <a:ext cx="1185863" cy="642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8" name="楕円 17">
            <a:extLst>
              <a:ext uri="{FF2B5EF4-FFF2-40B4-BE49-F238E27FC236}">
                <a16:creationId xmlns:a16="http://schemas.microsoft.com/office/drawing/2014/main" id="{9889577D-3D7E-437A-A226-64157401348A}"/>
              </a:ext>
            </a:extLst>
          </p:cNvPr>
          <p:cNvSpPr/>
          <p:nvPr/>
        </p:nvSpPr>
        <p:spPr>
          <a:xfrm>
            <a:off x="4595241" y="4991263"/>
            <a:ext cx="2911832" cy="164430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７０</a:t>
            </a:r>
          </a:p>
        </p:txBody>
      </p:sp>
      <p:sp>
        <p:nvSpPr>
          <p:cNvPr id="19" name="楕円 18">
            <a:extLst>
              <a:ext uri="{FF2B5EF4-FFF2-40B4-BE49-F238E27FC236}">
                <a16:creationId xmlns:a16="http://schemas.microsoft.com/office/drawing/2014/main" id="{17907FC3-CE66-46C0-8BA6-6DFF85C19EB1}"/>
              </a:ext>
            </a:extLst>
          </p:cNvPr>
          <p:cNvSpPr/>
          <p:nvPr/>
        </p:nvSpPr>
        <p:spPr>
          <a:xfrm>
            <a:off x="9274633" y="4934009"/>
            <a:ext cx="2745917" cy="170156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１２</a:t>
            </a:r>
          </a:p>
        </p:txBody>
      </p:sp>
      <p:sp>
        <p:nvSpPr>
          <p:cNvPr id="20" name="テキスト ボックス 19">
            <a:extLst>
              <a:ext uri="{FF2B5EF4-FFF2-40B4-BE49-F238E27FC236}">
                <a16:creationId xmlns:a16="http://schemas.microsoft.com/office/drawing/2014/main" id="{7599B1CD-7152-4C7E-8FBA-85B0C1DE4FBD}"/>
              </a:ext>
            </a:extLst>
          </p:cNvPr>
          <p:cNvSpPr txBox="1"/>
          <p:nvPr/>
        </p:nvSpPr>
        <p:spPr>
          <a:xfrm>
            <a:off x="5439409" y="4182163"/>
            <a:ext cx="1313180"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注目</a:t>
            </a:r>
          </a:p>
        </p:txBody>
      </p:sp>
      <p:sp>
        <p:nvSpPr>
          <p:cNvPr id="21" name="テキスト ボックス 20">
            <a:extLst>
              <a:ext uri="{FF2B5EF4-FFF2-40B4-BE49-F238E27FC236}">
                <a16:creationId xmlns:a16="http://schemas.microsoft.com/office/drawing/2014/main" id="{D8B5CF64-33F7-41FE-9A11-8F4E08236562}"/>
              </a:ext>
            </a:extLst>
          </p:cNvPr>
          <p:cNvSpPr txBox="1"/>
          <p:nvPr/>
        </p:nvSpPr>
        <p:spPr>
          <a:xfrm>
            <a:off x="10029637" y="4164567"/>
            <a:ext cx="1313180"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反応</a:t>
            </a:r>
          </a:p>
        </p:txBody>
      </p:sp>
      <p:sp>
        <p:nvSpPr>
          <p:cNvPr id="22" name="テキスト ボックス 21">
            <a:extLst>
              <a:ext uri="{FF2B5EF4-FFF2-40B4-BE49-F238E27FC236}">
                <a16:creationId xmlns:a16="http://schemas.microsoft.com/office/drawing/2014/main" id="{9E1B73E6-8472-4BAC-A063-29B9BFB16192}"/>
              </a:ext>
            </a:extLst>
          </p:cNvPr>
          <p:cNvSpPr txBox="1"/>
          <p:nvPr/>
        </p:nvSpPr>
        <p:spPr>
          <a:xfrm>
            <a:off x="3141792" y="4783841"/>
            <a:ext cx="141577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２％</a:t>
            </a:r>
          </a:p>
        </p:txBody>
      </p:sp>
      <p:sp>
        <p:nvSpPr>
          <p:cNvPr id="24" name="矢印: 右 23">
            <a:extLst>
              <a:ext uri="{FF2B5EF4-FFF2-40B4-BE49-F238E27FC236}">
                <a16:creationId xmlns:a16="http://schemas.microsoft.com/office/drawing/2014/main" id="{CB3C43A6-38E1-493A-A5E5-42A322098A26}"/>
              </a:ext>
            </a:extLst>
          </p:cNvPr>
          <p:cNvSpPr/>
          <p:nvPr/>
        </p:nvSpPr>
        <p:spPr>
          <a:xfrm>
            <a:off x="7750784" y="5520575"/>
            <a:ext cx="1353698" cy="642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5" name="テキスト ボックス 24">
            <a:extLst>
              <a:ext uri="{FF2B5EF4-FFF2-40B4-BE49-F238E27FC236}">
                <a16:creationId xmlns:a16="http://schemas.microsoft.com/office/drawing/2014/main" id="{0BD903EA-9195-4793-A78D-CA1E005CB732}"/>
              </a:ext>
            </a:extLst>
          </p:cNvPr>
          <p:cNvSpPr txBox="1"/>
          <p:nvPr/>
        </p:nvSpPr>
        <p:spPr>
          <a:xfrm>
            <a:off x="7807874" y="4783840"/>
            <a:ext cx="1579278"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0.3%</a:t>
            </a:r>
            <a:endParaRPr kumimoji="1" lang="ja-JP" altLang="en-US"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951532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A30E97-A538-4148-8297-398EDEC6B8CE}"/>
              </a:ext>
            </a:extLst>
          </p:cNvPr>
          <p:cNvSpPr>
            <a:spLocks noGrp="1"/>
          </p:cNvSpPr>
          <p:nvPr>
            <p:ph type="title"/>
          </p:nvPr>
        </p:nvSpPr>
        <p:spPr/>
        <p:txBody>
          <a:bodyPr/>
          <a:lstStyle/>
          <a:p>
            <a:r>
              <a:rPr lang="ja-JP" altLang="en-US" dirty="0"/>
              <a:t>広告の現状</a:t>
            </a:r>
            <a:endParaRPr kumimoji="1" lang="ja-JP" altLang="en-US" dirty="0"/>
          </a:p>
        </p:txBody>
      </p:sp>
      <p:pic>
        <p:nvPicPr>
          <p:cNvPr id="4" name="コンテンツ プレースホルダー 3">
            <a:extLst>
              <a:ext uri="{FF2B5EF4-FFF2-40B4-BE49-F238E27FC236}">
                <a16:creationId xmlns:a16="http://schemas.microsoft.com/office/drawing/2014/main" id="{235EE89E-1531-42B8-B3AE-E8C76B2DB89F}"/>
              </a:ext>
            </a:extLst>
          </p:cNvPr>
          <p:cNvPicPr>
            <a:picLocks noGrp="1" noChangeAspect="1"/>
          </p:cNvPicPr>
          <p:nvPr>
            <p:ph idx="1"/>
          </p:nvPr>
        </p:nvPicPr>
        <p:blipFill>
          <a:blip r:embed="rId2"/>
          <a:stretch>
            <a:fillRect/>
          </a:stretch>
        </p:blipFill>
        <p:spPr>
          <a:xfrm>
            <a:off x="192838" y="2478157"/>
            <a:ext cx="11999162" cy="4225714"/>
          </a:xfrm>
          <a:prstGeom prst="rect">
            <a:avLst/>
          </a:prstGeom>
        </p:spPr>
      </p:pic>
      <p:sp>
        <p:nvSpPr>
          <p:cNvPr id="5" name="テキスト ボックス 4">
            <a:extLst>
              <a:ext uri="{FF2B5EF4-FFF2-40B4-BE49-F238E27FC236}">
                <a16:creationId xmlns:a16="http://schemas.microsoft.com/office/drawing/2014/main" id="{A6B0C362-BBEC-4A20-AB84-F8F51B5D63F9}"/>
              </a:ext>
            </a:extLst>
          </p:cNvPr>
          <p:cNvSpPr txBox="1"/>
          <p:nvPr/>
        </p:nvSpPr>
        <p:spPr>
          <a:xfrm>
            <a:off x="9275339" y="6488668"/>
            <a:ext cx="244169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600" b="0" i="0" u="none" strike="noStrike" kern="1200" cap="none" spc="0" normalizeH="0" baseline="0" noProof="0" dirty="0">
                <a:ln>
                  <a:noFill/>
                </a:ln>
                <a:solidFill>
                  <a:prstClr val="black"/>
                </a:solidFill>
                <a:effectLst/>
                <a:uLnTx/>
                <a:uFillTx/>
                <a:latin typeface="游ゴシック" panose="020F0502020204030204"/>
                <a:ea typeface="新細明體" panose="02020500000000000000" pitchFamily="18" charset="-120"/>
                <a:cs typeface="+mn-cs"/>
              </a:rPr>
              <a:t>島崎　松本（２０１５）</a:t>
            </a:r>
          </a:p>
        </p:txBody>
      </p:sp>
      <p:sp>
        <p:nvSpPr>
          <p:cNvPr id="6" name="テキスト ボックス 5">
            <a:extLst>
              <a:ext uri="{FF2B5EF4-FFF2-40B4-BE49-F238E27FC236}">
                <a16:creationId xmlns:a16="http://schemas.microsoft.com/office/drawing/2014/main" id="{469FF22B-811A-4769-B1D9-7C802D42FDD4}"/>
              </a:ext>
            </a:extLst>
          </p:cNvPr>
          <p:cNvSpPr txBox="1"/>
          <p:nvPr/>
        </p:nvSpPr>
        <p:spPr>
          <a:xfrm>
            <a:off x="1148694" y="1299593"/>
            <a:ext cx="9462052"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テレビ</a:t>
            </a:r>
            <a:r>
              <a:rPr kumimoji="1" lang="en-US" altLang="ja-JP"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CM</a:t>
            </a:r>
            <a:r>
              <a:rPr kumimoji="1" lang="ja-JP" altLang="en-US"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に</a:t>
            </a:r>
            <a:r>
              <a:rPr kumimoji="1" lang="en-US" altLang="ja-JP"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10</a:t>
            </a:r>
            <a:r>
              <a:rPr kumimoji="1" lang="ja-JP" altLang="en-US" sz="4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回接触した場合の認知率 </a:t>
            </a:r>
          </a:p>
        </p:txBody>
      </p:sp>
    </p:spTree>
    <p:extLst>
      <p:ext uri="{BB962C8B-B14F-4D97-AF65-F5344CB8AC3E}">
        <p14:creationId xmlns:p14="http://schemas.microsoft.com/office/powerpoint/2010/main" val="4192666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爆発: 14 pt 8">
            <a:extLst>
              <a:ext uri="{FF2B5EF4-FFF2-40B4-BE49-F238E27FC236}">
                <a16:creationId xmlns:a16="http://schemas.microsoft.com/office/drawing/2014/main" id="{8F8A12F5-C054-4962-9A97-5B62D0FAAF1E}"/>
              </a:ext>
            </a:extLst>
          </p:cNvPr>
          <p:cNvSpPr/>
          <p:nvPr/>
        </p:nvSpPr>
        <p:spPr>
          <a:xfrm>
            <a:off x="1928191" y="1961321"/>
            <a:ext cx="8335617" cy="3987903"/>
          </a:xfrm>
          <a:prstGeom prst="irregularSeal2">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 name="タイトル 6">
            <a:extLst>
              <a:ext uri="{FF2B5EF4-FFF2-40B4-BE49-F238E27FC236}">
                <a16:creationId xmlns:a16="http://schemas.microsoft.com/office/drawing/2014/main" id="{96539431-8B51-48A9-A3A1-6C071A804B9A}"/>
              </a:ext>
            </a:extLst>
          </p:cNvPr>
          <p:cNvSpPr>
            <a:spLocks noGrp="1"/>
          </p:cNvSpPr>
          <p:nvPr>
            <p:ph type="title"/>
          </p:nvPr>
        </p:nvSpPr>
        <p:spPr/>
        <p:txBody>
          <a:bodyPr/>
          <a:lstStyle/>
          <a:p>
            <a:r>
              <a:rPr kumimoji="1" lang="ja-JP" altLang="en-US" dirty="0"/>
              <a:t>広告の現状</a:t>
            </a:r>
          </a:p>
        </p:txBody>
      </p:sp>
      <p:sp>
        <p:nvSpPr>
          <p:cNvPr id="8" name="コンテンツ プレースホルダー 7">
            <a:extLst>
              <a:ext uri="{FF2B5EF4-FFF2-40B4-BE49-F238E27FC236}">
                <a16:creationId xmlns:a16="http://schemas.microsoft.com/office/drawing/2014/main" id="{47F33E0D-070C-4DB5-A618-B1005AED9702}"/>
              </a:ext>
            </a:extLst>
          </p:cNvPr>
          <p:cNvSpPr>
            <a:spLocks noGrp="1"/>
          </p:cNvSpPr>
          <p:nvPr>
            <p:ph idx="1"/>
          </p:nvPr>
        </p:nvSpPr>
        <p:spPr>
          <a:xfrm>
            <a:off x="838200" y="2536825"/>
            <a:ext cx="10515600" cy="2520950"/>
          </a:xfrm>
        </p:spPr>
        <p:txBody>
          <a:bodyPr>
            <a:noAutofit/>
          </a:bodyPr>
          <a:lstStyle/>
          <a:p>
            <a:pPr marL="0" indent="0" algn="ctr">
              <a:buNone/>
            </a:pPr>
            <a:r>
              <a:rPr lang="ja-JP" altLang="en-US" sz="6000" b="1" dirty="0"/>
              <a:t>これらの現状を見ると 近年広告の認知度は低下傾向にあり、テレビ</a:t>
            </a:r>
            <a:r>
              <a:rPr lang="en-US" altLang="ja-JP" sz="6000" b="1" dirty="0"/>
              <a:t>CM</a:t>
            </a:r>
            <a:r>
              <a:rPr lang="ja-JP" altLang="en-US" sz="6000" b="1" dirty="0"/>
              <a:t>は覚えにくくなってきている</a:t>
            </a:r>
            <a:endParaRPr kumimoji="1" lang="ja-JP" altLang="en-US" sz="6000" b="1" dirty="0"/>
          </a:p>
        </p:txBody>
      </p:sp>
    </p:spTree>
    <p:extLst>
      <p:ext uri="{BB962C8B-B14F-4D97-AF65-F5344CB8AC3E}">
        <p14:creationId xmlns:p14="http://schemas.microsoft.com/office/powerpoint/2010/main" val="3497507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86691" y="864669"/>
            <a:ext cx="3638843" cy="1044062"/>
          </a:xfrm>
        </p:spPr>
        <p:txBody>
          <a:bodyPr/>
          <a:lstStyle/>
          <a:p>
            <a:r>
              <a:rPr lang="ja-JP" altLang="en-US" dirty="0"/>
              <a:t>問題意識</a:t>
            </a:r>
            <a:endParaRPr kumimoji="1" lang="ja-JP" altLang="en-US" dirty="0"/>
          </a:p>
        </p:txBody>
      </p:sp>
      <p:sp>
        <p:nvSpPr>
          <p:cNvPr id="3" name="サブタイトル 2"/>
          <p:cNvSpPr>
            <a:spLocks noGrp="1"/>
          </p:cNvSpPr>
          <p:nvPr>
            <p:ph type="subTitle" idx="1"/>
          </p:nvPr>
        </p:nvSpPr>
        <p:spPr>
          <a:xfrm>
            <a:off x="994064" y="2766681"/>
            <a:ext cx="10203872" cy="1930010"/>
          </a:xfrm>
        </p:spPr>
        <p:txBody>
          <a:bodyPr>
            <a:noAutofit/>
          </a:bodyPr>
          <a:lstStyle/>
          <a:p>
            <a:r>
              <a:rPr lang="ja-JP" altLang="en-US" sz="4800" b="1" dirty="0"/>
              <a:t>パロディ広告は消費者に注視され、</a:t>
            </a:r>
            <a:endParaRPr lang="en-US" altLang="ja-JP" sz="4800" b="1" dirty="0"/>
          </a:p>
          <a:p>
            <a:r>
              <a:rPr lang="ja-JP" altLang="en-US" sz="4800" b="1" dirty="0"/>
              <a:t>覚えてもらえるのか。</a:t>
            </a:r>
            <a:endParaRPr kumimoji="1" lang="ja-JP" altLang="en-US" sz="4800" b="1" dirty="0"/>
          </a:p>
        </p:txBody>
      </p:sp>
      <p:sp>
        <p:nvSpPr>
          <p:cNvPr id="4" name="スライド番号プレースホルダー 3">
            <a:extLst>
              <a:ext uri="{FF2B5EF4-FFF2-40B4-BE49-F238E27FC236}">
                <a16:creationId xmlns:a16="http://schemas.microsoft.com/office/drawing/2014/main" id="{11F6C8D4-E4E7-4534-A9EC-DA04B5CC411F}"/>
              </a:ext>
            </a:extLst>
          </p:cNvPr>
          <p:cNvSpPr>
            <a:spLocks noGrp="1"/>
          </p:cNvSpPr>
          <p:nvPr>
            <p:ph type="sldNum" sz="quarter" idx="12"/>
          </p:nvPr>
        </p:nvSpPr>
        <p:spPr/>
        <p:txBody>
          <a:bodyPr/>
          <a:lstStyle/>
          <a:p>
            <a:fld id="{899588FE-4C02-4AB6-8FBD-9F5BF4D4D76A}" type="slidenum">
              <a:rPr kumimoji="1" lang="ja-JP" altLang="en-US" smtClean="0"/>
              <a:t>15</a:t>
            </a:fld>
            <a:endParaRPr kumimoji="1" lang="ja-JP" altLang="en-US"/>
          </a:p>
        </p:txBody>
      </p:sp>
    </p:spTree>
    <p:extLst>
      <p:ext uri="{BB962C8B-B14F-4D97-AF65-F5344CB8AC3E}">
        <p14:creationId xmlns:p14="http://schemas.microsoft.com/office/powerpoint/2010/main" val="977359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FC0214-F8AC-4052-B5FD-D1FC7EDD6BB1}"/>
              </a:ext>
            </a:extLst>
          </p:cNvPr>
          <p:cNvSpPr>
            <a:spLocks noGrp="1"/>
          </p:cNvSpPr>
          <p:nvPr>
            <p:ph type="title"/>
          </p:nvPr>
        </p:nvSpPr>
        <p:spPr/>
        <p:txBody>
          <a:bodyPr/>
          <a:lstStyle/>
          <a:p>
            <a:r>
              <a:rPr kumimoji="1" lang="ja-JP" altLang="en-US" dirty="0"/>
              <a:t>研究目的</a:t>
            </a:r>
          </a:p>
        </p:txBody>
      </p:sp>
      <p:sp>
        <p:nvSpPr>
          <p:cNvPr id="3" name="スライド番号プレースホルダー 2">
            <a:extLst>
              <a:ext uri="{FF2B5EF4-FFF2-40B4-BE49-F238E27FC236}">
                <a16:creationId xmlns:a16="http://schemas.microsoft.com/office/drawing/2014/main" id="{51B712C0-9441-4D63-85BE-76991E69928D}"/>
              </a:ext>
            </a:extLst>
          </p:cNvPr>
          <p:cNvSpPr>
            <a:spLocks noGrp="1"/>
          </p:cNvSpPr>
          <p:nvPr>
            <p:ph type="sldNum" sz="quarter" idx="12"/>
          </p:nvPr>
        </p:nvSpPr>
        <p:spPr/>
        <p:txBody>
          <a:bodyPr/>
          <a:lstStyle/>
          <a:p>
            <a:fld id="{899588FE-4C02-4AB6-8FBD-9F5BF4D4D76A}" type="slidenum">
              <a:rPr kumimoji="1" lang="ja-JP" altLang="en-US" smtClean="0"/>
              <a:t>16</a:t>
            </a:fld>
            <a:endParaRPr kumimoji="1" lang="ja-JP" altLang="en-US"/>
          </a:p>
        </p:txBody>
      </p:sp>
      <p:sp>
        <p:nvSpPr>
          <p:cNvPr id="4" name="テキスト ボックス 3">
            <a:extLst>
              <a:ext uri="{FF2B5EF4-FFF2-40B4-BE49-F238E27FC236}">
                <a16:creationId xmlns:a16="http://schemas.microsoft.com/office/drawing/2014/main" id="{A926D68A-BEEF-435B-9F7B-CA6589795F93}"/>
              </a:ext>
            </a:extLst>
          </p:cNvPr>
          <p:cNvSpPr txBox="1"/>
          <p:nvPr/>
        </p:nvSpPr>
        <p:spPr>
          <a:xfrm>
            <a:off x="1402773" y="2500025"/>
            <a:ext cx="9386454" cy="3046988"/>
          </a:xfrm>
          <a:prstGeom prst="rect">
            <a:avLst/>
          </a:prstGeom>
          <a:noFill/>
        </p:spPr>
        <p:txBody>
          <a:bodyPr wrap="square" rtlCol="0">
            <a:spAutoFit/>
          </a:bodyPr>
          <a:lstStyle/>
          <a:p>
            <a:r>
              <a:rPr kumimoji="1" lang="ja-JP" altLang="en-US" sz="4800" b="1" dirty="0"/>
              <a:t>パロディ広告における情報処理によって消費者の記憶にどのような影響を及ぼすのか研究して証明していく。</a:t>
            </a:r>
          </a:p>
        </p:txBody>
      </p:sp>
    </p:spTree>
    <p:extLst>
      <p:ext uri="{BB962C8B-B14F-4D97-AF65-F5344CB8AC3E}">
        <p14:creationId xmlns:p14="http://schemas.microsoft.com/office/powerpoint/2010/main" val="3405399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3A8A3C66-26B0-481D-B46C-7F5553CB2AF2}"/>
              </a:ext>
            </a:extLst>
          </p:cNvPr>
          <p:cNvSpPr/>
          <p:nvPr/>
        </p:nvSpPr>
        <p:spPr>
          <a:xfrm>
            <a:off x="838200" y="3862888"/>
            <a:ext cx="10515600" cy="10933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4" name="正方形/長方形 3">
            <a:extLst>
              <a:ext uri="{FF2B5EF4-FFF2-40B4-BE49-F238E27FC236}">
                <a16:creationId xmlns:a16="http://schemas.microsoft.com/office/drawing/2014/main" id="{690C355F-B943-4ED1-8527-273DA9D104BA}"/>
              </a:ext>
            </a:extLst>
          </p:cNvPr>
          <p:cNvSpPr/>
          <p:nvPr/>
        </p:nvSpPr>
        <p:spPr>
          <a:xfrm>
            <a:off x="838200" y="1497496"/>
            <a:ext cx="10515600" cy="16565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 name="タイトル 1">
            <a:extLst>
              <a:ext uri="{FF2B5EF4-FFF2-40B4-BE49-F238E27FC236}">
                <a16:creationId xmlns:a16="http://schemas.microsoft.com/office/drawing/2014/main" id="{DB5F3610-1997-4972-AABF-58F616A79C7D}"/>
              </a:ext>
            </a:extLst>
          </p:cNvPr>
          <p:cNvSpPr>
            <a:spLocks noGrp="1"/>
          </p:cNvSpPr>
          <p:nvPr>
            <p:ph type="title"/>
          </p:nvPr>
        </p:nvSpPr>
        <p:spPr>
          <a:xfrm>
            <a:off x="821701" y="75336"/>
            <a:ext cx="10515600" cy="1325563"/>
          </a:xfrm>
        </p:spPr>
        <p:txBody>
          <a:bodyPr>
            <a:normAutofit/>
          </a:bodyPr>
          <a:lstStyle/>
          <a:p>
            <a:r>
              <a:rPr kumimoji="1" lang="ja-JP" altLang="en-US" sz="3200" b="1" dirty="0"/>
              <a:t>仮説導出</a:t>
            </a:r>
          </a:p>
        </p:txBody>
      </p:sp>
      <p:sp>
        <p:nvSpPr>
          <p:cNvPr id="3" name="コンテンツ プレースホルダー 2">
            <a:extLst>
              <a:ext uri="{FF2B5EF4-FFF2-40B4-BE49-F238E27FC236}">
                <a16:creationId xmlns:a16="http://schemas.microsoft.com/office/drawing/2014/main" id="{AE0E3758-D8B9-47D0-A5C2-B248BA795969}"/>
              </a:ext>
            </a:extLst>
          </p:cNvPr>
          <p:cNvSpPr>
            <a:spLocks noGrp="1"/>
          </p:cNvSpPr>
          <p:nvPr>
            <p:ph idx="1"/>
          </p:nvPr>
        </p:nvSpPr>
        <p:spPr>
          <a:xfrm>
            <a:off x="838200" y="1690689"/>
            <a:ext cx="10515600" cy="1325564"/>
          </a:xfrm>
        </p:spPr>
        <p:txBody>
          <a:bodyPr>
            <a:normAutofit/>
          </a:bodyPr>
          <a:lstStyle/>
          <a:p>
            <a:pPr marL="0" indent="0">
              <a:buNone/>
            </a:pPr>
            <a:r>
              <a:rPr kumimoji="1" lang="ja-JP" altLang="en-US" dirty="0"/>
              <a:t>人間は注意の強さを複数の対象を複数の対象に分配される機能を持つ。注意は情報処理実行時に発生し作用する。人間の情報処理には限界のある心的資源である。　　　　　　　　</a:t>
            </a:r>
            <a:r>
              <a:rPr lang="ja-JP" altLang="en-US" sz="1800" dirty="0"/>
              <a:t>皆川（２０１６）</a:t>
            </a:r>
            <a:r>
              <a:rPr kumimoji="1" lang="ja-JP" altLang="en-US" dirty="0"/>
              <a:t>　　　　　</a:t>
            </a:r>
          </a:p>
        </p:txBody>
      </p:sp>
      <p:sp>
        <p:nvSpPr>
          <p:cNvPr id="5" name="テキスト ボックス 4">
            <a:extLst>
              <a:ext uri="{FF2B5EF4-FFF2-40B4-BE49-F238E27FC236}">
                <a16:creationId xmlns:a16="http://schemas.microsoft.com/office/drawing/2014/main" id="{505DC528-2829-483E-85DB-66586C932C50}"/>
              </a:ext>
            </a:extLst>
          </p:cNvPr>
          <p:cNvSpPr txBox="1"/>
          <p:nvPr/>
        </p:nvSpPr>
        <p:spPr>
          <a:xfrm>
            <a:off x="1139687" y="4147930"/>
            <a:ext cx="987962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人間が一度に保持できる情報処理の限界は７</a:t>
            </a:r>
            <a:r>
              <a:rPr kumimoji="1" lang="en-US" altLang="ja-JP"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２項目である</a:t>
            </a:r>
          </a:p>
        </p:txBody>
      </p:sp>
      <p:sp>
        <p:nvSpPr>
          <p:cNvPr id="7" name="テキスト ボックス 6">
            <a:extLst>
              <a:ext uri="{FF2B5EF4-FFF2-40B4-BE49-F238E27FC236}">
                <a16:creationId xmlns:a16="http://schemas.microsoft.com/office/drawing/2014/main" id="{51BC8BFC-8E44-464C-AC42-2C8EAD786B27}"/>
              </a:ext>
            </a:extLst>
          </p:cNvPr>
          <p:cNvSpPr txBox="1"/>
          <p:nvPr/>
        </p:nvSpPr>
        <p:spPr>
          <a:xfrm>
            <a:off x="9314648" y="4586859"/>
            <a:ext cx="154882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Miller (1956)</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011652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7D2DBB02-45A1-40B4-BF69-3E6FFC0A785A}"/>
              </a:ext>
            </a:extLst>
          </p:cNvPr>
          <p:cNvSpPr/>
          <p:nvPr/>
        </p:nvSpPr>
        <p:spPr>
          <a:xfrm>
            <a:off x="542925" y="1225550"/>
            <a:ext cx="11277600" cy="129698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 name="タイトル 1">
            <a:extLst>
              <a:ext uri="{FF2B5EF4-FFF2-40B4-BE49-F238E27FC236}">
                <a16:creationId xmlns:a16="http://schemas.microsoft.com/office/drawing/2014/main" id="{830CDAA8-4B24-4EA8-AEEF-A12FEA390EA1}"/>
              </a:ext>
            </a:extLst>
          </p:cNvPr>
          <p:cNvSpPr>
            <a:spLocks noGrp="1"/>
          </p:cNvSpPr>
          <p:nvPr>
            <p:ph type="title"/>
          </p:nvPr>
        </p:nvSpPr>
        <p:spPr>
          <a:xfrm>
            <a:off x="847724" y="1333501"/>
            <a:ext cx="10925175" cy="1092200"/>
          </a:xfrm>
        </p:spPr>
        <p:txBody>
          <a:bodyPr>
            <a:normAutofit/>
          </a:bodyPr>
          <a:lstStyle/>
          <a:p>
            <a:r>
              <a:rPr kumimoji="1" lang="ja-JP" altLang="en-US" sz="3200" dirty="0"/>
              <a:t>人間は</a:t>
            </a:r>
            <a:r>
              <a:rPr kumimoji="1" lang="en-US" altLang="ja-JP" sz="3200" dirty="0"/>
              <a:t>CM</a:t>
            </a:r>
            <a:r>
              <a:rPr kumimoji="1" lang="ja-JP" altLang="en-US" sz="3200" dirty="0"/>
              <a:t>を見ているとき、自然と自分の頭の中で整理をして情報の必要性を判断している。</a:t>
            </a:r>
          </a:p>
        </p:txBody>
      </p:sp>
      <p:sp>
        <p:nvSpPr>
          <p:cNvPr id="3" name="スライド番号プレースホルダー 2">
            <a:extLst>
              <a:ext uri="{FF2B5EF4-FFF2-40B4-BE49-F238E27FC236}">
                <a16:creationId xmlns:a16="http://schemas.microsoft.com/office/drawing/2014/main" id="{C351A5B0-1664-4234-BA54-0C55507F32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9588FE-4C02-4AB6-8FBD-9F5BF4D4D76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4" name="図 3">
            <a:extLst>
              <a:ext uri="{FF2B5EF4-FFF2-40B4-BE49-F238E27FC236}">
                <a16:creationId xmlns:a16="http://schemas.microsoft.com/office/drawing/2014/main" id="{C9A1E393-78B1-42A3-AC1C-19E218696BCA}"/>
              </a:ext>
            </a:extLst>
          </p:cNvPr>
          <p:cNvPicPr>
            <a:picLocks noChangeAspect="1"/>
          </p:cNvPicPr>
          <p:nvPr/>
        </p:nvPicPr>
        <p:blipFill>
          <a:blip r:embed="rId3"/>
          <a:stretch>
            <a:fillRect/>
          </a:stretch>
        </p:blipFill>
        <p:spPr>
          <a:xfrm>
            <a:off x="666750" y="291702"/>
            <a:ext cx="2475191" cy="944962"/>
          </a:xfrm>
          <a:prstGeom prst="rect">
            <a:avLst/>
          </a:prstGeom>
        </p:spPr>
      </p:pic>
      <p:sp>
        <p:nvSpPr>
          <p:cNvPr id="5" name="テキスト ボックス 4">
            <a:extLst>
              <a:ext uri="{FF2B5EF4-FFF2-40B4-BE49-F238E27FC236}">
                <a16:creationId xmlns:a16="http://schemas.microsoft.com/office/drawing/2014/main" id="{D50A0F57-54D2-4DDC-9D0B-EFF97486F67C}"/>
              </a:ext>
            </a:extLst>
          </p:cNvPr>
          <p:cNvSpPr txBox="1"/>
          <p:nvPr/>
        </p:nvSpPr>
        <p:spPr>
          <a:xfrm>
            <a:off x="2133600" y="2782669"/>
            <a:ext cx="816292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人間の情報処理能力と関連している。</a:t>
            </a:r>
          </a:p>
        </p:txBody>
      </p:sp>
      <p:sp>
        <p:nvSpPr>
          <p:cNvPr id="6" name="矢印: 下 5">
            <a:extLst>
              <a:ext uri="{FF2B5EF4-FFF2-40B4-BE49-F238E27FC236}">
                <a16:creationId xmlns:a16="http://schemas.microsoft.com/office/drawing/2014/main" id="{3F1281E6-1CF6-4CC9-B1D2-C668FA30ADF0}"/>
              </a:ext>
            </a:extLst>
          </p:cNvPr>
          <p:cNvSpPr/>
          <p:nvPr/>
        </p:nvSpPr>
        <p:spPr>
          <a:xfrm>
            <a:off x="5067300" y="3673256"/>
            <a:ext cx="1619250" cy="9082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 name="テキスト ボックス 6">
            <a:extLst>
              <a:ext uri="{FF2B5EF4-FFF2-40B4-BE49-F238E27FC236}">
                <a16:creationId xmlns:a16="http://schemas.microsoft.com/office/drawing/2014/main" id="{90270E5C-2A85-4923-B099-924B8756F67A}"/>
              </a:ext>
            </a:extLst>
          </p:cNvPr>
          <p:cNvSpPr txBox="1"/>
          <p:nvPr/>
        </p:nvSpPr>
        <p:spPr>
          <a:xfrm>
            <a:off x="1123950" y="4825782"/>
            <a:ext cx="994410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情報処理の度合いによって記憶の残りやすさが変わる。</a:t>
            </a:r>
          </a:p>
        </p:txBody>
      </p:sp>
    </p:spTree>
    <p:extLst>
      <p:ext uri="{BB962C8B-B14F-4D97-AF65-F5344CB8AC3E}">
        <p14:creationId xmlns:p14="http://schemas.microsoft.com/office/powerpoint/2010/main" val="3958559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60231" y="1435422"/>
            <a:ext cx="10515600" cy="1325563"/>
          </a:xfrm>
        </p:spPr>
        <p:txBody>
          <a:bodyPr/>
          <a:lstStyle/>
          <a:p>
            <a:r>
              <a:rPr kumimoji="1" lang="ja-JP" altLang="en-US" dirty="0"/>
              <a:t>パロディ広告は原作との比較</a:t>
            </a:r>
            <a:r>
              <a:rPr lang="ja-JP" altLang="en-US" dirty="0"/>
              <a:t>をする。</a:t>
            </a:r>
            <a:endParaRPr kumimoji="1" lang="ja-JP" altLang="en-US" dirty="0"/>
          </a:p>
        </p:txBody>
      </p:sp>
      <p:sp>
        <p:nvSpPr>
          <p:cNvPr id="3" name="下矢印 2"/>
          <p:cNvSpPr/>
          <p:nvPr/>
        </p:nvSpPr>
        <p:spPr>
          <a:xfrm>
            <a:off x="3534947" y="2889004"/>
            <a:ext cx="2335237" cy="1840304"/>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5" name="線吹き出し 1 (枠付き) 4"/>
          <p:cNvSpPr/>
          <p:nvPr/>
        </p:nvSpPr>
        <p:spPr>
          <a:xfrm>
            <a:off x="6879688" y="2889004"/>
            <a:ext cx="4896143" cy="1845433"/>
          </a:xfrm>
          <a:prstGeom prst="borderCallout1">
            <a:avLst>
              <a:gd name="adj1" fmla="val 18750"/>
              <a:gd name="adj2" fmla="val -8333"/>
              <a:gd name="adj3" fmla="val 40983"/>
              <a:gd name="adj4" fmla="val -41295"/>
            </a:avLst>
          </a:prstGeom>
          <a:solidFill>
            <a:schemeClr val="bg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6" name="テキスト ボックス 5"/>
          <p:cNvSpPr txBox="1"/>
          <p:nvPr/>
        </p:nvSpPr>
        <p:spPr>
          <a:xfrm>
            <a:off x="7090117" y="3429000"/>
            <a:ext cx="468571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情報処理が発生</a:t>
            </a:r>
          </a:p>
        </p:txBody>
      </p:sp>
      <p:sp>
        <p:nvSpPr>
          <p:cNvPr id="7" name="テキスト ボックス 6"/>
          <p:cNvSpPr txBox="1"/>
          <p:nvPr/>
        </p:nvSpPr>
        <p:spPr>
          <a:xfrm>
            <a:off x="1744392" y="4909800"/>
            <a:ext cx="6541477" cy="14465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記憶に残りやすくなる。</a:t>
            </a:r>
            <a:endParaRPr kumimoji="1" lang="en-US" altLang="ja-JP" sz="4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記憶の定着化に繋がる。</a:t>
            </a:r>
            <a:endParaRPr kumimoji="1" lang="en-US" altLang="ja-JP" sz="4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4" name="スライド番号プレースホルダー 3">
            <a:extLst>
              <a:ext uri="{FF2B5EF4-FFF2-40B4-BE49-F238E27FC236}">
                <a16:creationId xmlns:a16="http://schemas.microsoft.com/office/drawing/2014/main" id="{8290F13E-6A0F-4D66-92E2-8C2C30A256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9588FE-4C02-4AB6-8FBD-9F5BF4D4D76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8" name="テキスト ボックス 7">
            <a:extLst>
              <a:ext uri="{FF2B5EF4-FFF2-40B4-BE49-F238E27FC236}">
                <a16:creationId xmlns:a16="http://schemas.microsoft.com/office/drawing/2014/main" id="{B770CDF2-558D-4F1B-8DD0-5141CBF07593}"/>
              </a:ext>
            </a:extLst>
          </p:cNvPr>
          <p:cNvSpPr txBox="1"/>
          <p:nvPr/>
        </p:nvSpPr>
        <p:spPr>
          <a:xfrm>
            <a:off x="819085" y="350820"/>
            <a:ext cx="185061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仮説導出</a:t>
            </a:r>
          </a:p>
        </p:txBody>
      </p:sp>
    </p:spTree>
    <p:extLst>
      <p:ext uri="{BB962C8B-B14F-4D97-AF65-F5344CB8AC3E}">
        <p14:creationId xmlns:p14="http://schemas.microsoft.com/office/powerpoint/2010/main" val="3704277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74765" y="456200"/>
            <a:ext cx="1898469" cy="1033008"/>
          </a:xfrm>
        </p:spPr>
        <p:txBody>
          <a:bodyPr/>
          <a:lstStyle/>
          <a:p>
            <a:r>
              <a:rPr kumimoji="1" lang="ja-JP" altLang="en-US" dirty="0"/>
              <a:t>目次</a:t>
            </a:r>
          </a:p>
        </p:txBody>
      </p:sp>
      <p:sp>
        <p:nvSpPr>
          <p:cNvPr id="3" name="サブタイトル 2"/>
          <p:cNvSpPr>
            <a:spLocks noGrp="1"/>
          </p:cNvSpPr>
          <p:nvPr>
            <p:ph type="subTitle" idx="1"/>
          </p:nvPr>
        </p:nvSpPr>
        <p:spPr>
          <a:xfrm>
            <a:off x="1524000" y="1888572"/>
            <a:ext cx="9144000" cy="3801292"/>
          </a:xfrm>
        </p:spPr>
        <p:txBody>
          <a:bodyPr>
            <a:noAutofit/>
          </a:bodyPr>
          <a:lstStyle/>
          <a:p>
            <a:pPr algn="l"/>
            <a:r>
              <a:rPr kumimoji="1" lang="en-US" altLang="ja-JP" sz="3600" dirty="0"/>
              <a:t>1.</a:t>
            </a:r>
            <a:r>
              <a:rPr lang="ja-JP" altLang="en-US" sz="3600" dirty="0"/>
              <a:t>研究概要</a:t>
            </a:r>
            <a:endParaRPr kumimoji="1" lang="en-US" altLang="ja-JP" sz="3600" dirty="0"/>
          </a:p>
          <a:p>
            <a:pPr algn="l"/>
            <a:r>
              <a:rPr lang="en-US" altLang="ja-JP" sz="3600" dirty="0"/>
              <a:t>2.</a:t>
            </a:r>
            <a:r>
              <a:rPr lang="ja-JP" altLang="en-US" sz="3600" dirty="0"/>
              <a:t>はじめに</a:t>
            </a:r>
            <a:endParaRPr lang="en-US" altLang="ja-JP" sz="3600" dirty="0"/>
          </a:p>
          <a:p>
            <a:pPr algn="l"/>
            <a:r>
              <a:rPr kumimoji="1" lang="en-US" altLang="ja-JP" sz="3600" dirty="0"/>
              <a:t>3.</a:t>
            </a:r>
            <a:r>
              <a:rPr lang="ja-JP" altLang="en-US" sz="3600" dirty="0"/>
              <a:t>現状分析</a:t>
            </a:r>
            <a:endParaRPr kumimoji="1" lang="en-US" altLang="ja-JP" sz="3600" dirty="0"/>
          </a:p>
          <a:p>
            <a:pPr algn="l"/>
            <a:r>
              <a:rPr lang="en-US" altLang="ja-JP" sz="3600" dirty="0"/>
              <a:t>4.</a:t>
            </a:r>
            <a:r>
              <a:rPr lang="ja-JP" altLang="en-US" sz="3600" dirty="0"/>
              <a:t>問題意識</a:t>
            </a:r>
            <a:endParaRPr lang="en-US" altLang="ja-JP" sz="3600" dirty="0"/>
          </a:p>
          <a:p>
            <a:pPr algn="l"/>
            <a:r>
              <a:rPr kumimoji="1" lang="en-US" altLang="ja-JP" sz="3600" dirty="0"/>
              <a:t>5.</a:t>
            </a:r>
            <a:r>
              <a:rPr lang="ja-JP" altLang="en-US" sz="3600" dirty="0"/>
              <a:t>研究目的</a:t>
            </a:r>
            <a:endParaRPr kumimoji="1" lang="en-US" altLang="ja-JP" sz="3600" dirty="0"/>
          </a:p>
          <a:p>
            <a:pPr algn="l"/>
            <a:r>
              <a:rPr lang="en-US" altLang="ja-JP" sz="3600" dirty="0"/>
              <a:t>6.</a:t>
            </a:r>
            <a:r>
              <a:rPr lang="ja-JP" altLang="en-US" sz="3600" dirty="0"/>
              <a:t>仮説導出</a:t>
            </a:r>
            <a:endParaRPr lang="en-US" altLang="ja-JP" sz="3600" dirty="0"/>
          </a:p>
          <a:p>
            <a:pPr algn="l"/>
            <a:r>
              <a:rPr kumimoji="1" lang="en-US" altLang="ja-JP" sz="3600" dirty="0"/>
              <a:t>7.</a:t>
            </a:r>
            <a:r>
              <a:rPr lang="ja-JP" altLang="en-US" sz="3600" dirty="0"/>
              <a:t>仮説</a:t>
            </a:r>
            <a:endParaRPr kumimoji="1" lang="en-US" altLang="ja-JP" sz="3600" dirty="0"/>
          </a:p>
          <a:p>
            <a:pPr algn="l"/>
            <a:endParaRPr kumimoji="1" lang="ja-JP" altLang="en-US" sz="3600" dirty="0"/>
          </a:p>
        </p:txBody>
      </p:sp>
      <p:sp>
        <p:nvSpPr>
          <p:cNvPr id="4" name="スライド番号プレースホルダー 3">
            <a:extLst>
              <a:ext uri="{FF2B5EF4-FFF2-40B4-BE49-F238E27FC236}">
                <a16:creationId xmlns:a16="http://schemas.microsoft.com/office/drawing/2014/main" id="{4FF99243-F2F7-4E5E-A741-35634A61B869}"/>
              </a:ext>
            </a:extLst>
          </p:cNvPr>
          <p:cNvSpPr>
            <a:spLocks noGrp="1"/>
          </p:cNvSpPr>
          <p:nvPr>
            <p:ph type="sldNum" sz="quarter" idx="12"/>
          </p:nvPr>
        </p:nvSpPr>
        <p:spPr/>
        <p:txBody>
          <a:bodyPr/>
          <a:lstStyle/>
          <a:p>
            <a:fld id="{899588FE-4C02-4AB6-8FBD-9F5BF4D4D76A}" type="slidenum">
              <a:rPr kumimoji="1" lang="ja-JP" altLang="en-US" smtClean="0"/>
              <a:t>2</a:t>
            </a:fld>
            <a:endParaRPr kumimoji="1" lang="ja-JP" altLang="en-US"/>
          </a:p>
        </p:txBody>
      </p:sp>
    </p:spTree>
    <p:extLst>
      <p:ext uri="{BB962C8B-B14F-4D97-AF65-F5344CB8AC3E}">
        <p14:creationId xmlns:p14="http://schemas.microsoft.com/office/powerpoint/2010/main" val="3741277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楕円 5"/>
          <p:cNvSpPr/>
          <p:nvPr/>
        </p:nvSpPr>
        <p:spPr>
          <a:xfrm>
            <a:off x="5564944" y="2244692"/>
            <a:ext cx="6217921" cy="426251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 name="タイトル 1"/>
          <p:cNvSpPr>
            <a:spLocks noGrp="1"/>
          </p:cNvSpPr>
          <p:nvPr>
            <p:ph type="title"/>
          </p:nvPr>
        </p:nvSpPr>
        <p:spPr>
          <a:xfrm>
            <a:off x="686973" y="1245925"/>
            <a:ext cx="10515600" cy="943170"/>
          </a:xfrm>
        </p:spPr>
        <p:txBody>
          <a:bodyPr/>
          <a:lstStyle/>
          <a:p>
            <a:r>
              <a:rPr kumimoji="1" lang="ja-JP" altLang="en-US" dirty="0"/>
              <a:t>情報処理能力とは</a:t>
            </a:r>
          </a:p>
        </p:txBody>
      </p:sp>
      <p:sp>
        <p:nvSpPr>
          <p:cNvPr id="3" name="テキスト ボックス 2"/>
          <p:cNvSpPr txBox="1"/>
          <p:nvPr/>
        </p:nvSpPr>
        <p:spPr>
          <a:xfrm>
            <a:off x="805962" y="2311403"/>
            <a:ext cx="7315200" cy="39703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一定時間内で情報をインプット</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必要な部分をピックアップ</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使いやすく処理</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記憶・記録</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t>
            </a:r>
            <a:b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br>
            <a:r>
              <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アウトプット</a:t>
            </a:r>
          </a:p>
        </p:txBody>
      </p:sp>
      <p:sp>
        <p:nvSpPr>
          <p:cNvPr id="4" name="テキスト ボックス 3"/>
          <p:cNvSpPr txBox="1"/>
          <p:nvPr/>
        </p:nvSpPr>
        <p:spPr>
          <a:xfrm>
            <a:off x="5944773" y="3246549"/>
            <a:ext cx="5838092"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このサイクルを正確にかつスピーディに行うことのできる能力を「情報処理能力」と呼ぶ</a:t>
            </a:r>
          </a:p>
        </p:txBody>
      </p:sp>
      <p:sp>
        <p:nvSpPr>
          <p:cNvPr id="5" name="スライド番号プレースホルダー 4">
            <a:extLst>
              <a:ext uri="{FF2B5EF4-FFF2-40B4-BE49-F238E27FC236}">
                <a16:creationId xmlns:a16="http://schemas.microsoft.com/office/drawing/2014/main" id="{DDD10543-83D4-41C5-93D2-071F3BFD1C5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9588FE-4C02-4AB6-8FBD-9F5BF4D4D76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7" name="テキスト ボックス 6">
            <a:extLst>
              <a:ext uri="{FF2B5EF4-FFF2-40B4-BE49-F238E27FC236}">
                <a16:creationId xmlns:a16="http://schemas.microsoft.com/office/drawing/2014/main" id="{0A0B0335-C1C7-48D6-B605-4B0E5859182C}"/>
              </a:ext>
            </a:extLst>
          </p:cNvPr>
          <p:cNvSpPr txBox="1"/>
          <p:nvPr/>
        </p:nvSpPr>
        <p:spPr>
          <a:xfrm>
            <a:off x="3225145" y="6450109"/>
            <a:ext cx="574170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kaisei-eigo.com/information-processing-ability</a:t>
            </a:r>
          </a:p>
        </p:txBody>
      </p:sp>
      <p:sp>
        <p:nvSpPr>
          <p:cNvPr id="8" name="テキスト ボックス 7">
            <a:extLst>
              <a:ext uri="{FF2B5EF4-FFF2-40B4-BE49-F238E27FC236}">
                <a16:creationId xmlns:a16="http://schemas.microsoft.com/office/drawing/2014/main" id="{06502F2C-9BE4-413F-A750-3F4927821755}"/>
              </a:ext>
            </a:extLst>
          </p:cNvPr>
          <p:cNvSpPr txBox="1"/>
          <p:nvPr/>
        </p:nvSpPr>
        <p:spPr>
          <a:xfrm>
            <a:off x="805962" y="350602"/>
            <a:ext cx="289402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仮説導出</a:t>
            </a:r>
          </a:p>
        </p:txBody>
      </p:sp>
    </p:spTree>
    <p:extLst>
      <p:ext uri="{BB962C8B-B14F-4D97-AF65-F5344CB8AC3E}">
        <p14:creationId xmlns:p14="http://schemas.microsoft.com/office/powerpoint/2010/main" val="3883261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4082E28-3995-4D46-B121-D7DA189A9AAB}"/>
              </a:ext>
            </a:extLst>
          </p:cNvPr>
          <p:cNvPicPr>
            <a:picLocks noChangeAspect="1"/>
          </p:cNvPicPr>
          <p:nvPr/>
        </p:nvPicPr>
        <p:blipFill>
          <a:blip r:embed="rId2"/>
          <a:stretch>
            <a:fillRect/>
          </a:stretch>
        </p:blipFill>
        <p:spPr>
          <a:xfrm>
            <a:off x="647700" y="277299"/>
            <a:ext cx="2121592" cy="853514"/>
          </a:xfrm>
          <a:prstGeom prst="rect">
            <a:avLst/>
          </a:prstGeom>
        </p:spPr>
      </p:pic>
      <p:sp>
        <p:nvSpPr>
          <p:cNvPr id="3" name="スライド番号プレースホルダー 2">
            <a:extLst>
              <a:ext uri="{FF2B5EF4-FFF2-40B4-BE49-F238E27FC236}">
                <a16:creationId xmlns:a16="http://schemas.microsoft.com/office/drawing/2014/main" id="{40B357D5-7403-483C-A74B-82709DACFE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9588FE-4C02-4AB6-8FBD-9F5BF4D4D76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42006DF6-D85A-4844-B7B1-01719FFC474F}"/>
              </a:ext>
            </a:extLst>
          </p:cNvPr>
          <p:cNvSpPr txBox="1"/>
          <p:nvPr/>
        </p:nvSpPr>
        <p:spPr>
          <a:xfrm>
            <a:off x="1352550" y="1274962"/>
            <a:ext cx="9858375"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・一般の</a:t>
            </a:r>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TV</a:t>
            </a: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広告と比べてアニメを用いたパロディ広　　</a:t>
            </a:r>
            <a:endPar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告は原作をもとから知っているという事前知識が　　　　　　　　　　　　　　　　　</a:t>
            </a:r>
            <a:endPar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あり、比較がしやすい。</a:t>
            </a:r>
          </a:p>
        </p:txBody>
      </p:sp>
      <p:sp>
        <p:nvSpPr>
          <p:cNvPr id="6" name="テキスト ボックス 5">
            <a:extLst>
              <a:ext uri="{FF2B5EF4-FFF2-40B4-BE49-F238E27FC236}">
                <a16:creationId xmlns:a16="http://schemas.microsoft.com/office/drawing/2014/main" id="{6BB36EE1-4D3F-4AF7-B90C-B1B6468A37F2}"/>
              </a:ext>
            </a:extLst>
          </p:cNvPr>
          <p:cNvSpPr txBox="1"/>
          <p:nvPr/>
        </p:nvSpPr>
        <p:spPr>
          <a:xfrm>
            <a:off x="1228724" y="3252710"/>
            <a:ext cx="9734550"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・その企業に親近感を抱き、受け入れられやすく記　</a:t>
            </a:r>
            <a:endPar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憶に残る。　</a:t>
            </a:r>
          </a:p>
        </p:txBody>
      </p:sp>
      <p:sp>
        <p:nvSpPr>
          <p:cNvPr id="7" name="テキスト ボックス 6">
            <a:extLst>
              <a:ext uri="{FF2B5EF4-FFF2-40B4-BE49-F238E27FC236}">
                <a16:creationId xmlns:a16="http://schemas.microsoft.com/office/drawing/2014/main" id="{76FE64F6-EF60-43BE-A651-D97464827297}"/>
              </a:ext>
            </a:extLst>
          </p:cNvPr>
          <p:cNvSpPr txBox="1"/>
          <p:nvPr/>
        </p:nvSpPr>
        <p:spPr>
          <a:xfrm>
            <a:off x="1290637" y="4738016"/>
            <a:ext cx="9610725"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・しかし人間の情報処理能力には限界がありパロ　</a:t>
            </a:r>
            <a:endPar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ディの引用箇所には制限が必要。</a:t>
            </a:r>
          </a:p>
        </p:txBody>
      </p:sp>
    </p:spTree>
    <p:extLst>
      <p:ext uri="{BB962C8B-B14F-4D97-AF65-F5344CB8AC3E}">
        <p14:creationId xmlns:p14="http://schemas.microsoft.com/office/powerpoint/2010/main" val="35568846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93963" y="518944"/>
            <a:ext cx="3228109" cy="991201"/>
          </a:xfrm>
        </p:spPr>
        <p:txBody>
          <a:bodyPr>
            <a:normAutofit/>
          </a:bodyPr>
          <a:lstStyle/>
          <a:p>
            <a:r>
              <a:rPr kumimoji="1" lang="ja-JP" altLang="en-US" dirty="0"/>
              <a:t>仮説　</a:t>
            </a:r>
            <a:endParaRPr kumimoji="1" lang="ja-JP" altLang="en-US" sz="2000" dirty="0"/>
          </a:p>
        </p:txBody>
      </p:sp>
      <p:sp>
        <p:nvSpPr>
          <p:cNvPr id="3" name="サブタイトル 2"/>
          <p:cNvSpPr>
            <a:spLocks noGrp="1"/>
          </p:cNvSpPr>
          <p:nvPr>
            <p:ph type="subTitle" idx="1"/>
          </p:nvPr>
        </p:nvSpPr>
        <p:spPr>
          <a:xfrm>
            <a:off x="1052945" y="2671012"/>
            <a:ext cx="10086109" cy="2718406"/>
          </a:xfrm>
        </p:spPr>
        <p:txBody>
          <a:bodyPr>
            <a:normAutofit/>
          </a:bodyPr>
          <a:lstStyle/>
          <a:p>
            <a:r>
              <a:rPr lang="ja-JP" altLang="en-US" sz="4400" b="1" dirty="0"/>
              <a:t>原作とパロディ広告の違い</a:t>
            </a:r>
            <a:r>
              <a:rPr lang="en-US" altLang="ja-JP" sz="4400" b="1" dirty="0"/>
              <a:t>(</a:t>
            </a:r>
            <a:r>
              <a:rPr lang="ja-JP" altLang="en-US" sz="4400" b="1" dirty="0"/>
              <a:t>情報処理</a:t>
            </a:r>
            <a:r>
              <a:rPr lang="en-US" altLang="ja-JP" sz="4400" b="1" dirty="0"/>
              <a:t>)</a:t>
            </a:r>
            <a:r>
              <a:rPr lang="ja-JP" altLang="en-US" sz="4400" b="1" dirty="0"/>
              <a:t>が</a:t>
            </a:r>
            <a:r>
              <a:rPr lang="en-US" altLang="ja-JP" sz="4400" b="1" dirty="0"/>
              <a:t>7±2</a:t>
            </a:r>
            <a:r>
              <a:rPr lang="ja-JP" altLang="en-US" sz="4400" b="1" dirty="0"/>
              <a:t>のとき最も消費者の記憶に残る。</a:t>
            </a:r>
            <a:endParaRPr lang="en-US" altLang="ja-JP" sz="4400" b="1" dirty="0"/>
          </a:p>
        </p:txBody>
      </p:sp>
      <p:sp>
        <p:nvSpPr>
          <p:cNvPr id="4" name="スライド番号プレースホルダー 3">
            <a:extLst>
              <a:ext uri="{FF2B5EF4-FFF2-40B4-BE49-F238E27FC236}">
                <a16:creationId xmlns:a16="http://schemas.microsoft.com/office/drawing/2014/main" id="{E4FBE943-B3B5-4DFD-8B60-3335048723E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9588FE-4C02-4AB6-8FBD-9F5BF4D4D76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511932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615211"/>
            <a:ext cx="3915052" cy="573455"/>
          </a:xfrm>
        </p:spPr>
        <p:txBody>
          <a:bodyPr>
            <a:normAutofit/>
          </a:bodyPr>
          <a:lstStyle/>
          <a:p>
            <a:r>
              <a:rPr kumimoji="1" lang="ja-JP" altLang="en-US" sz="3200" dirty="0"/>
              <a:t>参考文献・</a:t>
            </a:r>
            <a:r>
              <a:rPr kumimoji="1" lang="en-US" altLang="ja-JP" sz="3200" dirty="0"/>
              <a:t>URL</a:t>
            </a:r>
            <a:endParaRPr kumimoji="1" lang="ja-JP" altLang="en-US" sz="3200" dirty="0"/>
          </a:p>
        </p:txBody>
      </p:sp>
      <p:sp>
        <p:nvSpPr>
          <p:cNvPr id="3" name="サブタイトル 2"/>
          <p:cNvSpPr>
            <a:spLocks noGrp="1"/>
          </p:cNvSpPr>
          <p:nvPr>
            <p:ph type="subTitle" idx="1"/>
          </p:nvPr>
        </p:nvSpPr>
        <p:spPr>
          <a:xfrm>
            <a:off x="173182" y="1533310"/>
            <a:ext cx="11845636" cy="5005602"/>
          </a:xfrm>
        </p:spPr>
        <p:txBody>
          <a:bodyPr>
            <a:normAutofit fontScale="92500" lnSpcReduction="10000"/>
          </a:bodyPr>
          <a:lstStyle/>
          <a:p>
            <a:pPr algn="l"/>
            <a:r>
              <a:rPr lang="ja-JP" altLang="en-US" sz="2000" dirty="0"/>
              <a:t>・情報処理能力を高めるには。現代に生きる私たちに必須のスキル　</a:t>
            </a:r>
            <a:r>
              <a:rPr lang="en-US" altLang="ja-JP" sz="2000" dirty="0"/>
              <a:t>kaisei-eigo.com/information-</a:t>
            </a:r>
            <a:r>
              <a:rPr lang="ja-JP" altLang="en-US" sz="2000" dirty="0"/>
              <a:t>　</a:t>
            </a:r>
            <a:endParaRPr lang="en-US" altLang="ja-JP" sz="2000" dirty="0"/>
          </a:p>
          <a:p>
            <a:pPr algn="l"/>
            <a:r>
              <a:rPr lang="ja-JP" altLang="en-US" sz="2000" dirty="0"/>
              <a:t>　</a:t>
            </a:r>
            <a:r>
              <a:rPr lang="en-US" altLang="ja-JP" sz="2000" dirty="0"/>
              <a:t>processing-ability</a:t>
            </a:r>
          </a:p>
          <a:p>
            <a:pPr algn="l"/>
            <a:r>
              <a:rPr kumimoji="1" lang="ja-JP" altLang="en-US" sz="2000" dirty="0"/>
              <a:t>・食品購買における消費者の情報処理プロセスの特質　</a:t>
            </a:r>
            <a:r>
              <a:rPr kumimoji="1" lang="en-US" altLang="ja-JP" sz="2000" dirty="0"/>
              <a:t>2007</a:t>
            </a:r>
            <a:r>
              <a:rPr kumimoji="1" lang="ja-JP" altLang="en-US" sz="2000" dirty="0"/>
              <a:t>年　新山陽子 西川朗 三輪さち子</a:t>
            </a:r>
            <a:endParaRPr kumimoji="1" lang="en-US" altLang="ja-JP" sz="2000" dirty="0"/>
          </a:p>
          <a:p>
            <a:pPr algn="l"/>
            <a:r>
              <a:rPr lang="ja-JP" altLang="en-US" sz="2000" dirty="0"/>
              <a:t>・第</a:t>
            </a:r>
            <a:r>
              <a:rPr lang="en-US" altLang="ja-JP" sz="2000" dirty="0"/>
              <a:t>19</a:t>
            </a:r>
            <a:r>
              <a:rPr lang="ja-JP" altLang="en-US" sz="2000" dirty="0"/>
              <a:t>回消費者マーケティングデータ研究会</a:t>
            </a:r>
            <a:r>
              <a:rPr lang="en-US" altLang="ja-JP" sz="2000" dirty="0"/>
              <a:t>『</a:t>
            </a:r>
            <a:r>
              <a:rPr lang="ja-JP" altLang="en-US" sz="2000" dirty="0"/>
              <a:t>テレビ</a:t>
            </a:r>
            <a:r>
              <a:rPr lang="en-US" altLang="ja-JP" sz="2000" dirty="0"/>
              <a:t>CM</a:t>
            </a:r>
            <a:r>
              <a:rPr lang="ja-JP" altLang="en-US" sz="2000" dirty="0"/>
              <a:t>の可能性と限界</a:t>
            </a:r>
            <a:r>
              <a:rPr lang="en-US" altLang="ja-JP" sz="2000" dirty="0"/>
              <a:t>』</a:t>
            </a:r>
            <a:r>
              <a:rPr lang="ja-JP" altLang="en-US" sz="2000" dirty="0"/>
              <a:t>　　</a:t>
            </a:r>
            <a:r>
              <a:rPr lang="en-US" altLang="ja-JP" sz="2000" dirty="0"/>
              <a:t>2015</a:t>
            </a:r>
            <a:r>
              <a:rPr lang="ja-JP" altLang="en-US" sz="2000" dirty="0"/>
              <a:t>年</a:t>
            </a:r>
            <a:r>
              <a:rPr lang="en-US" altLang="ja-JP" sz="2000" dirty="0"/>
              <a:t>7</a:t>
            </a:r>
            <a:r>
              <a:rPr lang="ja-JP" altLang="en-US" sz="2000" dirty="0"/>
              <a:t>月</a:t>
            </a:r>
            <a:r>
              <a:rPr lang="en-US" altLang="ja-JP" sz="2000" dirty="0"/>
              <a:t>15</a:t>
            </a:r>
            <a:r>
              <a:rPr lang="ja-JP" altLang="en-US" sz="2000" dirty="0"/>
              <a:t>日　</a:t>
            </a:r>
            <a:endParaRPr lang="en-US" altLang="ja-JP" sz="2000" dirty="0"/>
          </a:p>
          <a:p>
            <a:pPr algn="l"/>
            <a:r>
              <a:rPr lang="ja-JP" altLang="en-US" sz="2000" dirty="0"/>
              <a:t>　株式会社野村総合研究所</a:t>
            </a:r>
            <a:endParaRPr lang="en-US" altLang="ja-JP" sz="2000" dirty="0"/>
          </a:p>
          <a:p>
            <a:pPr algn="l"/>
            <a:r>
              <a:rPr lang="ja-JP" altLang="en-US" sz="2000" dirty="0"/>
              <a:t>・広告効果プロセスの総合的把握「インテグレーションモデル」　鈴木宏衛　水野由多加（株式会　</a:t>
            </a:r>
            <a:endParaRPr lang="en-US" altLang="ja-JP" sz="2000" dirty="0"/>
          </a:p>
          <a:p>
            <a:pPr algn="l"/>
            <a:r>
              <a:rPr lang="ja-JP" altLang="en-US" sz="2000" dirty="0"/>
              <a:t>　社電通）</a:t>
            </a:r>
            <a:endParaRPr lang="en-US" altLang="ja-JP" sz="2000" dirty="0"/>
          </a:p>
          <a:p>
            <a:pPr algn="l"/>
            <a:r>
              <a:rPr lang="ja-JP" altLang="en-US" sz="2000" dirty="0"/>
              <a:t>・物語広告の構造分析序説：効果的な物語広告に必要な要素を探索するための基礎研究 下村直樹 著</a:t>
            </a:r>
            <a:endParaRPr lang="en-US" altLang="ja-JP" sz="2000" dirty="0"/>
          </a:p>
          <a:p>
            <a:pPr algn="l"/>
            <a:r>
              <a:rPr lang="ja-JP" altLang="en-US" sz="2000" dirty="0"/>
              <a:t>・認知心理学の人格教育への応用可能性についての一考察　皆川直凡</a:t>
            </a:r>
            <a:endParaRPr lang="en-US" altLang="ja-JP" sz="2000" dirty="0"/>
          </a:p>
          <a:p>
            <a:pPr algn="l"/>
            <a:r>
              <a:rPr lang="ja-JP" altLang="en-US" sz="2000" dirty="0"/>
              <a:t>・憶に及ぼす覚醒度の効果は快・不快感情によって異なる：覚醒度説への反証　野畑友恵　越智啓太</a:t>
            </a:r>
            <a:endParaRPr lang="en-US" altLang="ja-JP" sz="2000" dirty="0"/>
          </a:p>
          <a:p>
            <a:pPr algn="l"/>
            <a:r>
              <a:rPr lang="ja-JP" altLang="en-US" sz="1800" dirty="0"/>
              <a:t>・マジックナンバー</a:t>
            </a:r>
            <a:r>
              <a:rPr lang="en-US" altLang="ja-JP" sz="1800" dirty="0"/>
              <a:t>7±2</a:t>
            </a:r>
            <a:r>
              <a:rPr lang="ja-JP" altLang="en-US" sz="1800" dirty="0"/>
              <a:t>の間違いと真実　</a:t>
            </a:r>
            <a:r>
              <a:rPr lang="en-US" altLang="ja-JP" sz="1800" dirty="0"/>
              <a:t>uhuru.co.jp/</a:t>
            </a:r>
            <a:r>
              <a:rPr lang="en-US" altLang="ja-JP" sz="1800" dirty="0" err="1"/>
              <a:t>mclab</a:t>
            </a:r>
            <a:r>
              <a:rPr lang="en-US" altLang="ja-JP" sz="1800" dirty="0"/>
              <a:t>/marketing/psychology02/</a:t>
            </a:r>
          </a:p>
          <a:p>
            <a:pPr algn="l"/>
            <a:r>
              <a:rPr lang="ja-JP" altLang="en-US" sz="1800" dirty="0"/>
              <a:t>・マジカルナンバーは</a:t>
            </a:r>
            <a:r>
              <a:rPr lang="en-US" altLang="ja-JP" sz="1800" dirty="0"/>
              <a:t>7</a:t>
            </a:r>
            <a:r>
              <a:rPr lang="ja-JP" altLang="en-US" sz="1800" dirty="0"/>
              <a:t>ではなくて</a:t>
            </a:r>
            <a:r>
              <a:rPr lang="en-US" altLang="ja-JP" sz="1800" dirty="0"/>
              <a:t>4</a:t>
            </a:r>
            <a:r>
              <a:rPr lang="ja-JP" altLang="en-US" sz="1800" dirty="0"/>
              <a:t>！マーケティングで使う短期記憶の数字　</a:t>
            </a:r>
            <a:r>
              <a:rPr lang="en-US" altLang="ja-JP" sz="1800" dirty="0"/>
              <a:t>swingroot.com &gt; </a:t>
            </a:r>
          </a:p>
          <a:p>
            <a:pPr algn="l"/>
            <a:r>
              <a:rPr lang="ja-JP" altLang="en-US" sz="1800" dirty="0"/>
              <a:t>・「覚えたいことを、覚えたいときに、覚えたいだけ」記憶するコツとは　</a:t>
            </a:r>
            <a:endParaRPr lang="en-US" altLang="ja-JP" sz="1800" dirty="0"/>
          </a:p>
          <a:p>
            <a:pPr algn="l"/>
            <a:r>
              <a:rPr lang="en-US" altLang="ja-JP" sz="1800" dirty="0"/>
              <a:t>    next.rikunabi.com/journal/20171106_m/</a:t>
            </a:r>
          </a:p>
        </p:txBody>
      </p:sp>
      <p:sp>
        <p:nvSpPr>
          <p:cNvPr id="4" name="スライド番号プレースホルダー 3">
            <a:extLst>
              <a:ext uri="{FF2B5EF4-FFF2-40B4-BE49-F238E27FC236}">
                <a16:creationId xmlns:a16="http://schemas.microsoft.com/office/drawing/2014/main" id="{BB5C5D96-CB6F-4136-9791-D2345D4B0DC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9588FE-4C02-4AB6-8FBD-9F5BF4D4D76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40848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9C6724-6240-46DF-B898-271163AFD1FC}"/>
              </a:ext>
            </a:extLst>
          </p:cNvPr>
          <p:cNvSpPr>
            <a:spLocks noGrp="1"/>
          </p:cNvSpPr>
          <p:nvPr>
            <p:ph type="title"/>
          </p:nvPr>
        </p:nvSpPr>
        <p:spPr>
          <a:xfrm>
            <a:off x="838200" y="365125"/>
            <a:ext cx="10515600" cy="1325563"/>
          </a:xfrm>
        </p:spPr>
        <p:txBody>
          <a:bodyPr/>
          <a:lstStyle/>
          <a:p>
            <a:r>
              <a:rPr kumimoji="1" lang="ja-JP" altLang="en-US"/>
              <a:t>研究概要</a:t>
            </a:r>
            <a:endParaRPr kumimoji="1" lang="ja-JP" altLang="en-US" dirty="0"/>
          </a:p>
        </p:txBody>
      </p:sp>
      <p:sp>
        <p:nvSpPr>
          <p:cNvPr id="3" name="コンテンツ プレースホルダー 2">
            <a:extLst>
              <a:ext uri="{FF2B5EF4-FFF2-40B4-BE49-F238E27FC236}">
                <a16:creationId xmlns:a16="http://schemas.microsoft.com/office/drawing/2014/main" id="{8495B9AD-45B2-404B-AFD7-A56A5E535FE5}"/>
              </a:ext>
            </a:extLst>
          </p:cNvPr>
          <p:cNvSpPr>
            <a:spLocks noGrp="1"/>
          </p:cNvSpPr>
          <p:nvPr>
            <p:ph idx="1"/>
          </p:nvPr>
        </p:nvSpPr>
        <p:spPr>
          <a:xfrm>
            <a:off x="838200" y="2428875"/>
            <a:ext cx="10515600" cy="2214563"/>
          </a:xfrm>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ja-JP" altLang="en-US" b="1" dirty="0"/>
              <a:t>テレビをはじめインターネット、電車など広告に触れる機会が増えている中で、私たちが処理できる情報や記憶には限りがある。</a:t>
            </a:r>
          </a:p>
          <a:p>
            <a:pPr marL="0" indent="0">
              <a:buNone/>
            </a:pPr>
            <a:r>
              <a:rPr lang="ja-JP" altLang="en-US" b="1" dirty="0"/>
              <a:t>様々な広告がある中で、記憶に残りやすいパロディ広告の中でも原作のあるパロディ広告に焦点を当て、人間の情報処理能力との関係などを研究する。</a:t>
            </a:r>
            <a:endParaRPr kumimoji="1" lang="ja-JP" altLang="en-US" b="1" dirty="0"/>
          </a:p>
        </p:txBody>
      </p:sp>
    </p:spTree>
    <p:extLst>
      <p:ext uri="{BB962C8B-B14F-4D97-AF65-F5344CB8AC3E}">
        <p14:creationId xmlns:p14="http://schemas.microsoft.com/office/powerpoint/2010/main" val="1942307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雲形吹き出し 3"/>
          <p:cNvSpPr/>
          <p:nvPr/>
        </p:nvSpPr>
        <p:spPr>
          <a:xfrm>
            <a:off x="4406537" y="742403"/>
            <a:ext cx="7785463" cy="2129246"/>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833845" y="525430"/>
            <a:ext cx="2995749" cy="850128"/>
          </a:xfrm>
        </p:spPr>
        <p:txBody>
          <a:bodyPr>
            <a:normAutofit fontScale="90000"/>
          </a:bodyPr>
          <a:lstStyle/>
          <a:p>
            <a:r>
              <a:rPr lang="ja-JP" altLang="en-US" dirty="0"/>
              <a:t>はじめに</a:t>
            </a:r>
            <a:endParaRPr kumimoji="1" lang="ja-JP" altLang="en-US" dirty="0"/>
          </a:p>
        </p:txBody>
      </p:sp>
      <p:sp>
        <p:nvSpPr>
          <p:cNvPr id="3" name="サブタイトル 2"/>
          <p:cNvSpPr>
            <a:spLocks noGrp="1"/>
          </p:cNvSpPr>
          <p:nvPr>
            <p:ph type="subTitle" idx="1"/>
          </p:nvPr>
        </p:nvSpPr>
        <p:spPr>
          <a:xfrm>
            <a:off x="4221479" y="1540994"/>
            <a:ext cx="8155577" cy="587829"/>
          </a:xfrm>
        </p:spPr>
        <p:txBody>
          <a:bodyPr/>
          <a:lstStyle/>
          <a:p>
            <a:r>
              <a:rPr kumimoji="1" lang="ja-JP" altLang="en-US" dirty="0"/>
              <a:t>最近アニメをモチーフにした広告が多いなぁ～</a:t>
            </a:r>
          </a:p>
        </p:txBody>
      </p:sp>
      <p:pic>
        <p:nvPicPr>
          <p:cNvPr id="5" name="図 4" descr="タカラトミーアーツ、ガチャ「考えない&lt;strong&gt;人&lt;/strong&gt;」を11月に発売 - GAME Watch"/>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31392" y="3379261"/>
            <a:ext cx="1741715" cy="3047998"/>
          </a:xfrm>
          <a:prstGeom prst="rect">
            <a:avLst/>
          </a:prstGeom>
        </p:spPr>
      </p:pic>
      <p:sp>
        <p:nvSpPr>
          <p:cNvPr id="6" name="雲形吹き出し 5"/>
          <p:cNvSpPr/>
          <p:nvPr/>
        </p:nvSpPr>
        <p:spPr>
          <a:xfrm>
            <a:off x="833845" y="2676543"/>
            <a:ext cx="5524752" cy="1959429"/>
          </a:xfrm>
          <a:prstGeom prst="cloudCallout">
            <a:avLst/>
          </a:prstGeom>
          <a:noFill/>
          <a:scene3d>
            <a:camera prst="orthographicFront">
              <a:rot lat="0" lon="10800000" rev="0"/>
            </a:camera>
            <a:lightRig rig="threePt" dir="t"/>
          </a:scene3d>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1474344" y="3286925"/>
            <a:ext cx="4243754" cy="369332"/>
          </a:xfrm>
          <a:prstGeom prst="rect">
            <a:avLst/>
          </a:prstGeom>
          <a:noFill/>
        </p:spPr>
        <p:txBody>
          <a:bodyPr wrap="square" rtlCol="0">
            <a:spAutoFit/>
          </a:bodyPr>
          <a:lstStyle/>
          <a:p>
            <a:r>
              <a:rPr kumimoji="1" lang="ja-JP" altLang="en-US" dirty="0"/>
              <a:t>何度も見ちゃうし結構記憶に残るな～</a:t>
            </a:r>
          </a:p>
        </p:txBody>
      </p:sp>
      <p:sp>
        <p:nvSpPr>
          <p:cNvPr id="8" name="スライド番号プレースホルダー 7">
            <a:extLst>
              <a:ext uri="{FF2B5EF4-FFF2-40B4-BE49-F238E27FC236}">
                <a16:creationId xmlns:a16="http://schemas.microsoft.com/office/drawing/2014/main" id="{50B5D6CB-4ED6-4B3D-BC5D-FC1CC16E1364}"/>
              </a:ext>
            </a:extLst>
          </p:cNvPr>
          <p:cNvSpPr>
            <a:spLocks noGrp="1"/>
          </p:cNvSpPr>
          <p:nvPr>
            <p:ph type="sldNum" sz="quarter" idx="12"/>
          </p:nvPr>
        </p:nvSpPr>
        <p:spPr/>
        <p:txBody>
          <a:bodyPr/>
          <a:lstStyle/>
          <a:p>
            <a:fld id="{899588FE-4C02-4AB6-8FBD-9F5BF4D4D76A}" type="slidenum">
              <a:rPr kumimoji="1" lang="ja-JP" altLang="en-US" smtClean="0"/>
              <a:t>4</a:t>
            </a:fld>
            <a:endParaRPr kumimoji="1" lang="ja-JP" altLang="en-US"/>
          </a:p>
        </p:txBody>
      </p:sp>
    </p:spTree>
    <p:extLst>
      <p:ext uri="{BB962C8B-B14F-4D97-AF65-F5344CB8AC3E}">
        <p14:creationId xmlns:p14="http://schemas.microsoft.com/office/powerpoint/2010/main" val="839258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08B7C6-4753-4335-A9B0-437270339D59}"/>
              </a:ext>
            </a:extLst>
          </p:cNvPr>
          <p:cNvSpPr>
            <a:spLocks noGrp="1"/>
          </p:cNvSpPr>
          <p:nvPr>
            <p:ph type="title"/>
          </p:nvPr>
        </p:nvSpPr>
        <p:spPr/>
        <p:txBody>
          <a:bodyPr/>
          <a:lstStyle/>
          <a:p>
            <a:r>
              <a:rPr kumimoji="1" lang="ja-JP" altLang="en-US" dirty="0"/>
              <a:t>パロディ広告</a:t>
            </a:r>
          </a:p>
        </p:txBody>
      </p:sp>
      <p:sp>
        <p:nvSpPr>
          <p:cNvPr id="8" name="テキスト ボックス 7">
            <a:extLst>
              <a:ext uri="{FF2B5EF4-FFF2-40B4-BE49-F238E27FC236}">
                <a16:creationId xmlns:a16="http://schemas.microsoft.com/office/drawing/2014/main" id="{C3AC656B-0C02-4B8E-9269-D903023146D7}"/>
              </a:ext>
            </a:extLst>
          </p:cNvPr>
          <p:cNvSpPr txBox="1"/>
          <p:nvPr/>
        </p:nvSpPr>
        <p:spPr>
          <a:xfrm>
            <a:off x="1645555" y="1874484"/>
            <a:ext cx="249299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日清　魔女の宅急便</a:t>
            </a:r>
          </a:p>
        </p:txBody>
      </p:sp>
      <p:sp>
        <p:nvSpPr>
          <p:cNvPr id="9" name="テキスト ボックス 8">
            <a:extLst>
              <a:ext uri="{FF2B5EF4-FFF2-40B4-BE49-F238E27FC236}">
                <a16:creationId xmlns:a16="http://schemas.microsoft.com/office/drawing/2014/main" id="{B88C5109-8E61-4BA8-9772-2CF2FDA2B0A0}"/>
              </a:ext>
            </a:extLst>
          </p:cNvPr>
          <p:cNvSpPr txBox="1"/>
          <p:nvPr/>
        </p:nvSpPr>
        <p:spPr>
          <a:xfrm>
            <a:off x="7656953" y="1889873"/>
            <a:ext cx="230864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au</a:t>
            </a: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　三太郎シリーズ</a:t>
            </a:r>
          </a:p>
        </p:txBody>
      </p:sp>
      <p:sp>
        <p:nvSpPr>
          <p:cNvPr id="10" name="テキスト ボックス 9">
            <a:extLst>
              <a:ext uri="{FF2B5EF4-FFF2-40B4-BE49-F238E27FC236}">
                <a16:creationId xmlns:a16="http://schemas.microsoft.com/office/drawing/2014/main" id="{C475327F-AAB1-4065-9163-1E324DD15EE5}"/>
              </a:ext>
            </a:extLst>
          </p:cNvPr>
          <p:cNvSpPr txBox="1"/>
          <p:nvPr/>
        </p:nvSpPr>
        <p:spPr>
          <a:xfrm>
            <a:off x="1338470" y="5272636"/>
            <a:ext cx="9342782"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ダイハツ　　　　　　　ちびまる子ちゃん　　　　　　日経電子版　　　　三国志</a:t>
            </a: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トヨタ　　　　　　　　ドラえもん　　　　　　　　　グリコ　　　　　　サザエさん</a:t>
            </a: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家庭教師のトライ　　　ハイジ　　　　　　　　　　　日産　　　　　　　ハイジ</a:t>
            </a: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グリコ　　　　　　　　サザエさん　　　　　　　　　ファンタ　　　　　金八先生</a:t>
            </a:r>
            <a:endParaRPr kumimoji="1" lang="en-US" altLang="ja-JP"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p:txBody>
      </p:sp>
      <p:pic>
        <p:nvPicPr>
          <p:cNvPr id="22" name="図 21">
            <a:extLst>
              <a:ext uri="{FF2B5EF4-FFF2-40B4-BE49-F238E27FC236}">
                <a16:creationId xmlns:a16="http://schemas.microsoft.com/office/drawing/2014/main" id="{2FD3C621-0787-4A45-AB26-BEFCD22D75C6}"/>
              </a:ext>
            </a:extLst>
          </p:cNvPr>
          <p:cNvPicPr>
            <a:picLocks noChangeAspect="1"/>
          </p:cNvPicPr>
          <p:nvPr/>
        </p:nvPicPr>
        <p:blipFill>
          <a:blip r:embed="rId2"/>
          <a:stretch>
            <a:fillRect/>
          </a:stretch>
        </p:blipFill>
        <p:spPr>
          <a:xfrm>
            <a:off x="1136274" y="4418617"/>
            <a:ext cx="3554276" cy="310923"/>
          </a:xfrm>
          <a:prstGeom prst="rect">
            <a:avLst/>
          </a:prstGeom>
        </p:spPr>
      </p:pic>
      <p:pic>
        <p:nvPicPr>
          <p:cNvPr id="24" name="図 23">
            <a:extLst>
              <a:ext uri="{FF2B5EF4-FFF2-40B4-BE49-F238E27FC236}">
                <a16:creationId xmlns:a16="http://schemas.microsoft.com/office/drawing/2014/main" id="{B37A38E6-B0E0-4EB9-8237-FE19A88676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8627" y="2588037"/>
            <a:ext cx="3819524" cy="2010759"/>
          </a:xfrm>
          <a:prstGeom prst="rect">
            <a:avLst/>
          </a:prstGeom>
        </p:spPr>
      </p:pic>
      <p:pic>
        <p:nvPicPr>
          <p:cNvPr id="5" name="コンテンツ プレースホルダー 4">
            <a:extLst>
              <a:ext uri="{FF2B5EF4-FFF2-40B4-BE49-F238E27FC236}">
                <a16:creationId xmlns:a16="http://schemas.microsoft.com/office/drawing/2014/main" id="{75D27159-BF8A-4F29-8A1F-8D5769CA44D5}"/>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982287" y="2532143"/>
            <a:ext cx="3819523" cy="2653611"/>
          </a:xfrm>
        </p:spPr>
      </p:pic>
      <p:sp>
        <p:nvSpPr>
          <p:cNvPr id="21" name="正方形/長方形 20">
            <a:extLst>
              <a:ext uri="{FF2B5EF4-FFF2-40B4-BE49-F238E27FC236}">
                <a16:creationId xmlns:a16="http://schemas.microsoft.com/office/drawing/2014/main" id="{68602625-9501-48DA-BBCE-03A7B4A9F97A}"/>
              </a:ext>
            </a:extLst>
          </p:cNvPr>
          <p:cNvSpPr/>
          <p:nvPr/>
        </p:nvSpPr>
        <p:spPr>
          <a:xfrm>
            <a:off x="838200" y="2532142"/>
            <a:ext cx="4102399" cy="292985"/>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766F324B-4124-42AA-8168-1A3EB45547D6}"/>
              </a:ext>
            </a:extLst>
          </p:cNvPr>
          <p:cNvSpPr/>
          <p:nvPr/>
        </p:nvSpPr>
        <p:spPr>
          <a:xfrm>
            <a:off x="838200" y="4729540"/>
            <a:ext cx="4219575" cy="54309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C994CECE-61BA-4B3E-B204-D9832D71DC3D}"/>
              </a:ext>
            </a:extLst>
          </p:cNvPr>
          <p:cNvSpPr txBox="1"/>
          <p:nvPr/>
        </p:nvSpPr>
        <p:spPr>
          <a:xfrm>
            <a:off x="982287" y="4929857"/>
            <a:ext cx="203132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＜その他の事例＞</a:t>
            </a:r>
          </a:p>
        </p:txBody>
      </p:sp>
    </p:spTree>
    <p:extLst>
      <p:ext uri="{BB962C8B-B14F-4D97-AF65-F5344CB8AC3E}">
        <p14:creationId xmlns:p14="http://schemas.microsoft.com/office/powerpoint/2010/main" val="4018667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95478" y="185690"/>
            <a:ext cx="3518263" cy="1215888"/>
          </a:xfrm>
        </p:spPr>
        <p:txBody>
          <a:bodyPr>
            <a:normAutofit/>
          </a:bodyPr>
          <a:lstStyle/>
          <a:p>
            <a:pPr algn="l"/>
            <a:r>
              <a:rPr kumimoji="1" lang="ja-JP" altLang="en-US" sz="4000" dirty="0"/>
              <a:t>現状分析</a:t>
            </a:r>
          </a:p>
        </p:txBody>
      </p:sp>
      <p:sp>
        <p:nvSpPr>
          <p:cNvPr id="7" name="テキスト ボックス 6"/>
          <p:cNvSpPr txBox="1"/>
          <p:nvPr/>
        </p:nvSpPr>
        <p:spPr>
          <a:xfrm>
            <a:off x="1050052" y="1963925"/>
            <a:ext cx="6954465" cy="1107996"/>
          </a:xfrm>
          <a:prstGeom prst="rect">
            <a:avLst/>
          </a:prstGeom>
          <a:noFill/>
        </p:spPr>
        <p:txBody>
          <a:bodyPr wrap="square" rtlCol="0">
            <a:spAutoFit/>
          </a:bodyPr>
          <a:lstStyle/>
          <a:p>
            <a:r>
              <a:rPr kumimoji="1" lang="ja-JP" altLang="en-US" sz="6600" dirty="0"/>
              <a:t>パロディ広告とは</a:t>
            </a:r>
          </a:p>
        </p:txBody>
      </p:sp>
      <p:sp>
        <p:nvSpPr>
          <p:cNvPr id="8" name="テキスト ボックス 7"/>
          <p:cNvSpPr txBox="1"/>
          <p:nvPr/>
        </p:nvSpPr>
        <p:spPr>
          <a:xfrm>
            <a:off x="2428685" y="3351464"/>
            <a:ext cx="7942217" cy="2554545"/>
          </a:xfrm>
          <a:prstGeom prst="rect">
            <a:avLst/>
          </a:prstGeom>
          <a:noFill/>
        </p:spPr>
        <p:txBody>
          <a:bodyPr wrap="square" rtlCol="0">
            <a:spAutoFit/>
          </a:bodyPr>
          <a:lstStyle/>
          <a:p>
            <a:r>
              <a:rPr lang="ja-JP" altLang="en-US" sz="3200" dirty="0"/>
              <a:t>既成の著名な作品また他人の文体・韻律などの特色を一見してわかるように残したまま，全く違った内容を表現して，風刺・滑稽を感じさせるように作り変えた文学作品を用いた広告のこと。</a:t>
            </a:r>
            <a:endParaRPr kumimoji="1" lang="ja-JP" altLang="en-US" sz="3200" dirty="0"/>
          </a:p>
        </p:txBody>
      </p:sp>
      <p:sp>
        <p:nvSpPr>
          <p:cNvPr id="3" name="スライド番号プレースホルダー 2">
            <a:extLst>
              <a:ext uri="{FF2B5EF4-FFF2-40B4-BE49-F238E27FC236}">
                <a16:creationId xmlns:a16="http://schemas.microsoft.com/office/drawing/2014/main" id="{32E7A1B4-5DF9-46A2-89A4-EFD2161AA067}"/>
              </a:ext>
            </a:extLst>
          </p:cNvPr>
          <p:cNvSpPr>
            <a:spLocks noGrp="1"/>
          </p:cNvSpPr>
          <p:nvPr>
            <p:ph type="sldNum" sz="quarter" idx="12"/>
          </p:nvPr>
        </p:nvSpPr>
        <p:spPr/>
        <p:txBody>
          <a:bodyPr/>
          <a:lstStyle/>
          <a:p>
            <a:fld id="{899588FE-4C02-4AB6-8FBD-9F5BF4D4D76A}" type="slidenum">
              <a:rPr kumimoji="1" lang="ja-JP" altLang="en-US" smtClean="0"/>
              <a:t>6</a:t>
            </a:fld>
            <a:endParaRPr kumimoji="1" lang="ja-JP" altLang="en-US"/>
          </a:p>
        </p:txBody>
      </p:sp>
    </p:spTree>
    <p:extLst>
      <p:ext uri="{BB962C8B-B14F-4D97-AF65-F5344CB8AC3E}">
        <p14:creationId xmlns:p14="http://schemas.microsoft.com/office/powerpoint/2010/main" val="209753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四角形: 角を丸くする 13">
            <a:extLst>
              <a:ext uri="{FF2B5EF4-FFF2-40B4-BE49-F238E27FC236}">
                <a16:creationId xmlns:a16="http://schemas.microsoft.com/office/drawing/2014/main" id="{81E1B32F-85BE-4EB2-8D87-0D88B5FF5885}"/>
              </a:ext>
            </a:extLst>
          </p:cNvPr>
          <p:cNvSpPr/>
          <p:nvPr/>
        </p:nvSpPr>
        <p:spPr>
          <a:xfrm>
            <a:off x="2154299" y="5563986"/>
            <a:ext cx="7612553" cy="11584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 name="タイトル 1">
            <a:extLst>
              <a:ext uri="{FF2B5EF4-FFF2-40B4-BE49-F238E27FC236}">
                <a16:creationId xmlns:a16="http://schemas.microsoft.com/office/drawing/2014/main" id="{7D637AB6-0DB1-484D-A651-5F7F1785A7CB}"/>
              </a:ext>
            </a:extLst>
          </p:cNvPr>
          <p:cNvSpPr>
            <a:spLocks noGrp="1"/>
          </p:cNvSpPr>
          <p:nvPr>
            <p:ph type="title"/>
          </p:nvPr>
        </p:nvSpPr>
        <p:spPr/>
        <p:txBody>
          <a:bodyPr/>
          <a:lstStyle/>
          <a:p>
            <a:r>
              <a:rPr kumimoji="1" lang="ja-JP" altLang="en-US" dirty="0"/>
              <a:t>パロディ広告</a:t>
            </a:r>
          </a:p>
        </p:txBody>
      </p:sp>
      <p:pic>
        <p:nvPicPr>
          <p:cNvPr id="7" name="図 6">
            <a:extLst>
              <a:ext uri="{FF2B5EF4-FFF2-40B4-BE49-F238E27FC236}">
                <a16:creationId xmlns:a16="http://schemas.microsoft.com/office/drawing/2014/main" id="{9C2DB2A7-2616-4B82-85B5-E7105F6EFB89}"/>
              </a:ext>
            </a:extLst>
          </p:cNvPr>
          <p:cNvPicPr>
            <a:picLocks noChangeAspect="1"/>
          </p:cNvPicPr>
          <p:nvPr/>
        </p:nvPicPr>
        <p:blipFill rotWithShape="1">
          <a:blip r:embed="rId2">
            <a:extLst>
              <a:ext uri="{28A0092B-C50C-407E-A947-70E740481C1C}">
                <a14:useLocalDpi xmlns:a14="http://schemas.microsoft.com/office/drawing/2010/main" val="0"/>
              </a:ext>
            </a:extLst>
          </a:blip>
          <a:srcRect l="46753" t="21275" r="30145" b="13499"/>
          <a:stretch/>
        </p:blipFill>
        <p:spPr>
          <a:xfrm>
            <a:off x="8335617" y="3154017"/>
            <a:ext cx="848140" cy="2383811"/>
          </a:xfrm>
          <a:prstGeom prst="rect">
            <a:avLst/>
          </a:prstGeom>
        </p:spPr>
      </p:pic>
      <p:sp>
        <p:nvSpPr>
          <p:cNvPr id="8" name="思考の吹き出し: 雲形 7">
            <a:extLst>
              <a:ext uri="{FF2B5EF4-FFF2-40B4-BE49-F238E27FC236}">
                <a16:creationId xmlns:a16="http://schemas.microsoft.com/office/drawing/2014/main" id="{93F151DA-ABD7-4EA7-A007-242A0C88F636}"/>
              </a:ext>
            </a:extLst>
          </p:cNvPr>
          <p:cNvSpPr/>
          <p:nvPr/>
        </p:nvSpPr>
        <p:spPr>
          <a:xfrm>
            <a:off x="8905461" y="2385738"/>
            <a:ext cx="1722783" cy="742121"/>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声が違う</a:t>
            </a:r>
          </a:p>
        </p:txBody>
      </p:sp>
      <p:sp>
        <p:nvSpPr>
          <p:cNvPr id="9" name="思考の吹き出し: 雲形 8">
            <a:extLst>
              <a:ext uri="{FF2B5EF4-FFF2-40B4-BE49-F238E27FC236}">
                <a16:creationId xmlns:a16="http://schemas.microsoft.com/office/drawing/2014/main" id="{1C3B52EC-033F-4452-86CF-996016233EEF}"/>
              </a:ext>
            </a:extLst>
          </p:cNvPr>
          <p:cNvSpPr/>
          <p:nvPr/>
        </p:nvSpPr>
        <p:spPr>
          <a:xfrm>
            <a:off x="6685722" y="1828454"/>
            <a:ext cx="1484243" cy="1325563"/>
          </a:xfrm>
          <a:prstGeom prst="cloudCallout">
            <a:avLst>
              <a:gd name="adj1" fmla="val 47917"/>
              <a:gd name="adj2" fmla="val 4950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服装が違う</a:t>
            </a:r>
          </a:p>
        </p:txBody>
      </p:sp>
      <p:sp>
        <p:nvSpPr>
          <p:cNvPr id="10" name="思考の吹き出し: 雲形 9">
            <a:extLst>
              <a:ext uri="{FF2B5EF4-FFF2-40B4-BE49-F238E27FC236}">
                <a16:creationId xmlns:a16="http://schemas.microsoft.com/office/drawing/2014/main" id="{6E84CB48-0846-45F0-BDFE-77184BA38660}"/>
              </a:ext>
            </a:extLst>
          </p:cNvPr>
          <p:cNvSpPr/>
          <p:nvPr/>
        </p:nvSpPr>
        <p:spPr>
          <a:xfrm>
            <a:off x="8108674" y="1574734"/>
            <a:ext cx="2519570" cy="742121"/>
          </a:xfrm>
          <a:prstGeom prst="cloudCallout">
            <a:avLst>
              <a:gd name="adj1" fmla="val -26867"/>
              <a:gd name="adj2" fmla="val 10714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物語の内容が違う</a:t>
            </a:r>
          </a:p>
        </p:txBody>
      </p:sp>
      <p:sp>
        <p:nvSpPr>
          <p:cNvPr id="11" name="思考の吹き出し: 雲形 10">
            <a:extLst>
              <a:ext uri="{FF2B5EF4-FFF2-40B4-BE49-F238E27FC236}">
                <a16:creationId xmlns:a16="http://schemas.microsoft.com/office/drawing/2014/main" id="{16FE5137-C8C7-4FAA-87CB-4F6F4B2E5A6D}"/>
              </a:ext>
            </a:extLst>
          </p:cNvPr>
          <p:cNvSpPr/>
          <p:nvPr/>
        </p:nvSpPr>
        <p:spPr>
          <a:xfrm>
            <a:off x="9660834" y="3127859"/>
            <a:ext cx="2199862" cy="927653"/>
          </a:xfrm>
          <a:prstGeom prst="cloudCallout">
            <a:avLst>
              <a:gd name="adj1" fmla="val -70515"/>
              <a:gd name="adj2" fmla="val -178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絵のタッチが違う</a:t>
            </a:r>
          </a:p>
        </p:txBody>
      </p:sp>
      <p:sp>
        <p:nvSpPr>
          <p:cNvPr id="12" name="思考の吹き出し: 雲形 11">
            <a:extLst>
              <a:ext uri="{FF2B5EF4-FFF2-40B4-BE49-F238E27FC236}">
                <a16:creationId xmlns:a16="http://schemas.microsoft.com/office/drawing/2014/main" id="{790A11ED-532C-484E-82D0-1BC948E71F25}"/>
              </a:ext>
            </a:extLst>
          </p:cNvPr>
          <p:cNvSpPr/>
          <p:nvPr/>
        </p:nvSpPr>
        <p:spPr>
          <a:xfrm>
            <a:off x="5896389" y="3505547"/>
            <a:ext cx="2012674" cy="848139"/>
          </a:xfrm>
          <a:prstGeom prst="cloudCallout">
            <a:avLst>
              <a:gd name="adj1" fmla="val 67421"/>
              <a:gd name="adj2" fmla="val -5285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游ゴシック" panose="020F0502020204030204"/>
                <a:ea typeface="游ゴシック" panose="020B0400000000000000" pitchFamily="50" charset="-128"/>
                <a:cs typeface="+mn-cs"/>
              </a:rPr>
              <a:t>キャラの</a:t>
            </a:r>
            <a:r>
              <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イメージが違う</a:t>
            </a:r>
          </a:p>
        </p:txBody>
      </p:sp>
      <p:sp>
        <p:nvSpPr>
          <p:cNvPr id="13" name="テキスト ボックス 12">
            <a:extLst>
              <a:ext uri="{FF2B5EF4-FFF2-40B4-BE49-F238E27FC236}">
                <a16:creationId xmlns:a16="http://schemas.microsoft.com/office/drawing/2014/main" id="{2A14BD23-7558-4B0D-8D6B-ACA44871121F}"/>
              </a:ext>
            </a:extLst>
          </p:cNvPr>
          <p:cNvSpPr txBox="1"/>
          <p:nvPr/>
        </p:nvSpPr>
        <p:spPr>
          <a:xfrm>
            <a:off x="2618125" y="5723434"/>
            <a:ext cx="6955750"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様々な</a:t>
            </a:r>
            <a:r>
              <a:rPr kumimoji="1" lang="ja-JP" altLang="en-US" sz="44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キャップ</a:t>
            </a:r>
            <a:r>
              <a:rPr kumimoji="1" lang="ja-JP" altLang="en-US" sz="4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rPr>
              <a:t>が生まれる</a:t>
            </a:r>
          </a:p>
        </p:txBody>
      </p:sp>
      <p:pic>
        <p:nvPicPr>
          <p:cNvPr id="19" name="コンテンツ プレースホルダー 18">
            <a:extLst>
              <a:ext uri="{FF2B5EF4-FFF2-40B4-BE49-F238E27FC236}">
                <a16:creationId xmlns:a16="http://schemas.microsoft.com/office/drawing/2014/main" id="{8CF8C56B-1870-46F2-BCC3-55692F4F73C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37135" y="1882588"/>
            <a:ext cx="4196210" cy="3143784"/>
          </a:xfrm>
        </p:spPr>
      </p:pic>
      <p:sp>
        <p:nvSpPr>
          <p:cNvPr id="15" name="正方形/長方形 14">
            <a:extLst>
              <a:ext uri="{FF2B5EF4-FFF2-40B4-BE49-F238E27FC236}">
                <a16:creationId xmlns:a16="http://schemas.microsoft.com/office/drawing/2014/main" id="{9D880052-EE39-44C5-A2FC-7C1521F5168E}"/>
              </a:ext>
            </a:extLst>
          </p:cNvPr>
          <p:cNvSpPr/>
          <p:nvPr/>
        </p:nvSpPr>
        <p:spPr>
          <a:xfrm>
            <a:off x="937135" y="1663286"/>
            <a:ext cx="4196210" cy="565016"/>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16" name="図 15">
            <a:extLst>
              <a:ext uri="{FF2B5EF4-FFF2-40B4-BE49-F238E27FC236}">
                <a16:creationId xmlns:a16="http://schemas.microsoft.com/office/drawing/2014/main" id="{090D8CB9-8D98-4BA2-B551-83F8E95CE708}"/>
              </a:ext>
            </a:extLst>
          </p:cNvPr>
          <p:cNvPicPr>
            <a:picLocks noChangeAspect="1"/>
          </p:cNvPicPr>
          <p:nvPr/>
        </p:nvPicPr>
        <p:blipFill>
          <a:blip r:embed="rId4"/>
          <a:stretch>
            <a:fillRect/>
          </a:stretch>
        </p:blipFill>
        <p:spPr>
          <a:xfrm>
            <a:off x="927533" y="4495974"/>
            <a:ext cx="4205812" cy="530398"/>
          </a:xfrm>
          <a:prstGeom prst="rect">
            <a:avLst/>
          </a:prstGeom>
        </p:spPr>
      </p:pic>
    </p:spTree>
    <p:extLst>
      <p:ext uri="{BB962C8B-B14F-4D97-AF65-F5344CB8AC3E}">
        <p14:creationId xmlns:p14="http://schemas.microsoft.com/office/powerpoint/2010/main" val="370335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8785" y="207370"/>
            <a:ext cx="3920197" cy="1058129"/>
          </a:xfrm>
        </p:spPr>
        <p:txBody>
          <a:bodyPr>
            <a:normAutofit/>
          </a:bodyPr>
          <a:lstStyle/>
          <a:p>
            <a:pPr algn="l"/>
            <a:r>
              <a:rPr lang="ja-JP" altLang="en-US" sz="4000" dirty="0"/>
              <a:t>現状分析</a:t>
            </a:r>
            <a:endParaRPr kumimoji="1" lang="ja-JP" altLang="en-US" sz="4000" dirty="0"/>
          </a:p>
        </p:txBody>
      </p:sp>
      <p:sp>
        <p:nvSpPr>
          <p:cNvPr id="3" name="サブタイトル 2"/>
          <p:cNvSpPr>
            <a:spLocks noGrp="1"/>
          </p:cNvSpPr>
          <p:nvPr>
            <p:ph type="subTitle" idx="1"/>
          </p:nvPr>
        </p:nvSpPr>
        <p:spPr>
          <a:xfrm>
            <a:off x="-533400" y="1413963"/>
            <a:ext cx="9144000" cy="909665"/>
          </a:xfrm>
        </p:spPr>
        <p:txBody>
          <a:bodyPr>
            <a:normAutofit/>
          </a:bodyPr>
          <a:lstStyle/>
          <a:p>
            <a:r>
              <a:rPr kumimoji="1" lang="ja-JP" altLang="en-US" sz="4800" dirty="0"/>
              <a:t>一般の広告との違い</a:t>
            </a:r>
          </a:p>
        </p:txBody>
      </p:sp>
      <p:sp>
        <p:nvSpPr>
          <p:cNvPr id="5" name="スライド番号プレースホルダー 4">
            <a:extLst>
              <a:ext uri="{FF2B5EF4-FFF2-40B4-BE49-F238E27FC236}">
                <a16:creationId xmlns:a16="http://schemas.microsoft.com/office/drawing/2014/main" id="{8DEC04E4-0FE1-4EC0-B299-B084E1E6277C}"/>
              </a:ext>
            </a:extLst>
          </p:cNvPr>
          <p:cNvSpPr>
            <a:spLocks noGrp="1"/>
          </p:cNvSpPr>
          <p:nvPr>
            <p:ph type="sldNum" sz="quarter" idx="12"/>
          </p:nvPr>
        </p:nvSpPr>
        <p:spPr/>
        <p:txBody>
          <a:bodyPr/>
          <a:lstStyle/>
          <a:p>
            <a:fld id="{899588FE-4C02-4AB6-8FBD-9F5BF4D4D76A}" type="slidenum">
              <a:rPr kumimoji="1" lang="ja-JP" altLang="en-US" smtClean="0"/>
              <a:t>8</a:t>
            </a:fld>
            <a:endParaRPr kumimoji="1" lang="ja-JP" altLang="en-US"/>
          </a:p>
        </p:txBody>
      </p:sp>
      <p:graphicFrame>
        <p:nvGraphicFramePr>
          <p:cNvPr id="8" name="表 7">
            <a:extLst>
              <a:ext uri="{FF2B5EF4-FFF2-40B4-BE49-F238E27FC236}">
                <a16:creationId xmlns:a16="http://schemas.microsoft.com/office/drawing/2014/main" id="{99FD101F-C1B4-4EB9-B394-9F868B37EE8D}"/>
              </a:ext>
            </a:extLst>
          </p:cNvPr>
          <p:cNvGraphicFramePr>
            <a:graphicFrameLocks noGrp="1"/>
          </p:cNvGraphicFramePr>
          <p:nvPr>
            <p:extLst>
              <p:ext uri="{D42A27DB-BD31-4B8C-83A1-F6EECF244321}">
                <p14:modId xmlns:p14="http://schemas.microsoft.com/office/powerpoint/2010/main" val="1994772571"/>
              </p:ext>
            </p:extLst>
          </p:nvPr>
        </p:nvGraphicFramePr>
        <p:xfrm>
          <a:off x="1346200" y="2566140"/>
          <a:ext cx="10007600" cy="3169641"/>
        </p:xfrm>
        <a:graphic>
          <a:graphicData uri="http://schemas.openxmlformats.org/drawingml/2006/table">
            <a:tbl>
              <a:tblPr firstRow="1" bandRow="1">
                <a:tableStyleId>{2D5ABB26-0587-4C30-8999-92F81FD0307C}</a:tableStyleId>
              </a:tblPr>
              <a:tblGrid>
                <a:gridCol w="2001520">
                  <a:extLst>
                    <a:ext uri="{9D8B030D-6E8A-4147-A177-3AD203B41FA5}">
                      <a16:colId xmlns:a16="http://schemas.microsoft.com/office/drawing/2014/main" val="728446584"/>
                    </a:ext>
                  </a:extLst>
                </a:gridCol>
                <a:gridCol w="2001520">
                  <a:extLst>
                    <a:ext uri="{9D8B030D-6E8A-4147-A177-3AD203B41FA5}">
                      <a16:colId xmlns:a16="http://schemas.microsoft.com/office/drawing/2014/main" val="439330482"/>
                    </a:ext>
                  </a:extLst>
                </a:gridCol>
                <a:gridCol w="2001520">
                  <a:extLst>
                    <a:ext uri="{9D8B030D-6E8A-4147-A177-3AD203B41FA5}">
                      <a16:colId xmlns:a16="http://schemas.microsoft.com/office/drawing/2014/main" val="1251098973"/>
                    </a:ext>
                  </a:extLst>
                </a:gridCol>
                <a:gridCol w="2001520">
                  <a:extLst>
                    <a:ext uri="{9D8B030D-6E8A-4147-A177-3AD203B41FA5}">
                      <a16:colId xmlns:a16="http://schemas.microsoft.com/office/drawing/2014/main" val="2691701970"/>
                    </a:ext>
                  </a:extLst>
                </a:gridCol>
                <a:gridCol w="2001520">
                  <a:extLst>
                    <a:ext uri="{9D8B030D-6E8A-4147-A177-3AD203B41FA5}">
                      <a16:colId xmlns:a16="http://schemas.microsoft.com/office/drawing/2014/main" val="852900085"/>
                    </a:ext>
                  </a:extLst>
                </a:gridCol>
              </a:tblGrid>
              <a:tr h="457273">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b="1" dirty="0"/>
                        <a:t>特徴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b="1" dirty="0"/>
                        <a:t>効果</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b="1" dirty="0"/>
                        <a:t>メリット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b="1" dirty="0"/>
                        <a:t>デメリット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2289342"/>
                  </a:ext>
                </a:extLst>
              </a:tr>
              <a:tr h="1356184">
                <a:tc>
                  <a:txBody>
                    <a:bodyPr/>
                    <a:lstStyle/>
                    <a:p>
                      <a:r>
                        <a:rPr kumimoji="1" lang="ja-JP" altLang="en-US" b="1" dirty="0"/>
                        <a:t>一般の</a:t>
                      </a:r>
                      <a:r>
                        <a:rPr kumimoji="1" lang="en-US" altLang="ja-JP" b="1"/>
                        <a:t>TV</a:t>
                      </a:r>
                      <a:r>
                        <a:rPr kumimoji="1" lang="ja-JP" altLang="en-US" b="1"/>
                        <a:t>広告</a:t>
                      </a:r>
                      <a:endParaRPr kumimoji="1" lang="ja-JP" altLang="en-US"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・わかりやすい</a:t>
                      </a:r>
                      <a:endParaRPr kumimoji="1" lang="en-US" altLang="ja-JP" dirty="0"/>
                    </a:p>
                    <a:p>
                      <a:r>
                        <a:rPr kumimoji="1" lang="ja-JP" altLang="en-US" dirty="0"/>
                        <a:t>・簡潔にまとめ　</a:t>
                      </a:r>
                      <a:endParaRPr kumimoji="1" lang="en-US" altLang="ja-JP" dirty="0"/>
                    </a:p>
                    <a:p>
                      <a:r>
                        <a:rPr kumimoji="1" lang="ja-JP" altLang="en-US" dirty="0"/>
                        <a:t>　ら</a:t>
                      </a:r>
                      <a:r>
                        <a:rPr kumimoji="1" lang="ja-JP" altLang="en-US" dirty="0" err="1"/>
                        <a:t>れて</a:t>
                      </a:r>
                      <a:r>
                        <a:rPr kumimoji="1" lang="ja-JP" altLang="en-US" dirty="0"/>
                        <a:t>いる。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・商品を理解し</a:t>
                      </a:r>
                      <a:endParaRPr kumimoji="1" lang="en-US" altLang="ja-JP" dirty="0"/>
                    </a:p>
                    <a:p>
                      <a:r>
                        <a:rPr kumimoji="1" lang="ja-JP" altLang="en-US" dirty="0"/>
                        <a:t>　</a:t>
                      </a:r>
                      <a:r>
                        <a:rPr kumimoji="1" lang="ja-JP" altLang="en-US" dirty="0" err="1"/>
                        <a:t>て</a:t>
                      </a:r>
                      <a:r>
                        <a:rPr kumimoji="1" lang="ja-JP" altLang="en-US" dirty="0"/>
                        <a:t>もらえる。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・商品の詳細を</a:t>
                      </a:r>
                      <a:endParaRPr kumimoji="1" lang="en-US" altLang="ja-JP" dirty="0"/>
                    </a:p>
                    <a:p>
                      <a:r>
                        <a:rPr kumimoji="1" lang="ja-JP" altLang="en-US" dirty="0"/>
                        <a:t>　的確に伝えら　</a:t>
                      </a:r>
                      <a:endParaRPr kumimoji="1" lang="en-US" altLang="ja-JP" dirty="0"/>
                    </a:p>
                    <a:p>
                      <a:r>
                        <a:rPr kumimoji="1" lang="ja-JP" altLang="en-US" dirty="0"/>
                        <a:t>　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・スルーされや</a:t>
                      </a:r>
                      <a:endParaRPr kumimoji="1" lang="en-US" altLang="ja-JP" dirty="0"/>
                    </a:p>
                    <a:p>
                      <a:r>
                        <a:rPr kumimoji="1" lang="ja-JP" altLang="en-US" dirty="0"/>
                        <a:t>　すい。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2130743"/>
                  </a:ext>
                </a:extLst>
              </a:tr>
              <a:tr h="1356184">
                <a:tc>
                  <a:txBody>
                    <a:bodyPr/>
                    <a:lstStyle/>
                    <a:p>
                      <a:r>
                        <a:rPr kumimoji="1" lang="ja-JP" altLang="en-US" b="1" dirty="0"/>
                        <a:t>パロディ広告</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・面白味や親近</a:t>
                      </a:r>
                      <a:endParaRPr kumimoji="1" lang="en-US" altLang="ja-JP" dirty="0"/>
                    </a:p>
                    <a:p>
                      <a:r>
                        <a:rPr kumimoji="1" lang="ja-JP" altLang="en-US" dirty="0"/>
                        <a:t>　感がある。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・商品名・企業</a:t>
                      </a:r>
                      <a:endParaRPr kumimoji="1" lang="en-US" altLang="ja-JP" dirty="0"/>
                    </a:p>
                    <a:p>
                      <a:r>
                        <a:rPr kumimoji="1" lang="ja-JP" altLang="en-US" dirty="0"/>
                        <a:t>　名を覚えても　</a:t>
                      </a:r>
                      <a:endParaRPr kumimoji="1" lang="en-US" altLang="ja-JP" dirty="0"/>
                    </a:p>
                    <a:p>
                      <a:r>
                        <a:rPr kumimoji="1" lang="ja-JP" altLang="en-US" dirty="0"/>
                        <a:t>　らえる。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・軽い気持ちで</a:t>
                      </a:r>
                      <a:endParaRPr kumimoji="1" lang="en-US" altLang="ja-JP" dirty="0"/>
                    </a:p>
                    <a:p>
                      <a:r>
                        <a:rPr kumimoji="1" lang="ja-JP" altLang="en-US" dirty="0"/>
                        <a:t>　見てもらえる。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dirty="0"/>
                        <a:t>・消費者側の事</a:t>
                      </a:r>
                      <a:endParaRPr kumimoji="1" lang="en-US" altLang="ja-JP" dirty="0"/>
                    </a:p>
                    <a:p>
                      <a:r>
                        <a:rPr kumimoji="1" lang="ja-JP" altLang="en-US" dirty="0"/>
                        <a:t>　前知識に</a:t>
                      </a:r>
                      <a:r>
                        <a:rPr kumimoji="1" lang="ja-JP" altLang="en-US" dirty="0" err="1"/>
                        <a:t>よっ</a:t>
                      </a:r>
                      <a:endParaRPr kumimoji="1" lang="en-US" altLang="ja-JP" dirty="0"/>
                    </a:p>
                    <a:p>
                      <a:r>
                        <a:rPr kumimoji="1" lang="ja-JP" altLang="en-US" dirty="0"/>
                        <a:t>　</a:t>
                      </a:r>
                      <a:r>
                        <a:rPr kumimoji="1" lang="ja-JP" altLang="en-US" dirty="0" err="1"/>
                        <a:t>ては</a:t>
                      </a:r>
                      <a:r>
                        <a:rPr kumimoji="1" lang="ja-JP" altLang="en-US" dirty="0"/>
                        <a:t>批判され</a:t>
                      </a:r>
                      <a:endParaRPr kumimoji="1" lang="en-US" altLang="ja-JP" dirty="0"/>
                    </a:p>
                    <a:p>
                      <a:r>
                        <a:rPr kumimoji="1" lang="ja-JP" altLang="en-US" dirty="0"/>
                        <a:t>　</a:t>
                      </a:r>
                      <a:r>
                        <a:rPr kumimoji="1" lang="ja-JP" altLang="en-US" dirty="0" err="1"/>
                        <a:t>る</a:t>
                      </a:r>
                      <a:r>
                        <a:rPr kumimoji="1" lang="ja-JP" altLang="en-US" dirty="0"/>
                        <a:t>場合がある。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9456924"/>
                  </a:ext>
                </a:extLst>
              </a:tr>
            </a:tbl>
          </a:graphicData>
        </a:graphic>
      </p:graphicFrame>
    </p:spTree>
    <p:extLst>
      <p:ext uri="{BB962C8B-B14F-4D97-AF65-F5344CB8AC3E}">
        <p14:creationId xmlns:p14="http://schemas.microsoft.com/office/powerpoint/2010/main" val="557653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495864" y="3400158"/>
            <a:ext cx="9144000" cy="463525"/>
          </a:xfrm>
        </p:spPr>
        <p:txBody>
          <a:bodyPr>
            <a:noAutofit/>
          </a:bodyPr>
          <a:lstStyle/>
          <a:p>
            <a:pPr algn="l"/>
            <a:r>
              <a:rPr kumimoji="1" lang="ja-JP" altLang="en-US" sz="3200" dirty="0"/>
              <a:t>「原作をそのまま用いること」</a:t>
            </a:r>
          </a:p>
        </p:txBody>
      </p:sp>
      <p:sp>
        <p:nvSpPr>
          <p:cNvPr id="4" name="タイトル 3"/>
          <p:cNvSpPr>
            <a:spLocks noGrp="1"/>
          </p:cNvSpPr>
          <p:nvPr>
            <p:ph type="ctrTitle"/>
          </p:nvPr>
        </p:nvSpPr>
        <p:spPr>
          <a:xfrm>
            <a:off x="804203" y="2645797"/>
            <a:ext cx="4100735" cy="718161"/>
          </a:xfrm>
        </p:spPr>
        <p:txBody>
          <a:bodyPr>
            <a:noAutofit/>
          </a:bodyPr>
          <a:lstStyle/>
          <a:p>
            <a:pPr algn="l"/>
            <a:r>
              <a:rPr kumimoji="1" lang="ja-JP" altLang="en-US" sz="4000" b="1" dirty="0"/>
              <a:t>・コラボ</a:t>
            </a:r>
          </a:p>
        </p:txBody>
      </p:sp>
      <p:sp>
        <p:nvSpPr>
          <p:cNvPr id="6" name="テキスト ボックス 5"/>
          <p:cNvSpPr txBox="1"/>
          <p:nvPr/>
        </p:nvSpPr>
        <p:spPr>
          <a:xfrm>
            <a:off x="1495864" y="4751108"/>
            <a:ext cx="9214338" cy="1569660"/>
          </a:xfrm>
          <a:prstGeom prst="rect">
            <a:avLst/>
          </a:prstGeom>
          <a:noFill/>
        </p:spPr>
        <p:txBody>
          <a:bodyPr wrap="square" rtlCol="0">
            <a:spAutoFit/>
          </a:bodyPr>
          <a:lstStyle/>
          <a:p>
            <a:r>
              <a:rPr kumimoji="1" lang="ja-JP" altLang="en-US" sz="3200" dirty="0"/>
              <a:t>「尊敬の意を表したもので、引用した原作のことは一目ではわからない」</a:t>
            </a:r>
            <a:endParaRPr kumimoji="1" lang="en-US" altLang="ja-JP" sz="3200" dirty="0"/>
          </a:p>
          <a:p>
            <a:r>
              <a:rPr kumimoji="1" lang="ja-JP" altLang="en-US" sz="3200" dirty="0"/>
              <a:t>「原作の一部を参考にしている」</a:t>
            </a:r>
          </a:p>
        </p:txBody>
      </p:sp>
      <p:sp>
        <p:nvSpPr>
          <p:cNvPr id="2" name="テキスト ボックス 1"/>
          <p:cNvSpPr txBox="1"/>
          <p:nvPr/>
        </p:nvSpPr>
        <p:spPr>
          <a:xfrm>
            <a:off x="804203" y="661671"/>
            <a:ext cx="3362177" cy="707886"/>
          </a:xfrm>
          <a:prstGeom prst="rect">
            <a:avLst/>
          </a:prstGeom>
          <a:noFill/>
        </p:spPr>
        <p:txBody>
          <a:bodyPr wrap="square" rtlCol="0">
            <a:spAutoFit/>
          </a:bodyPr>
          <a:lstStyle/>
          <a:p>
            <a:r>
              <a:rPr kumimoji="1" lang="ja-JP" altLang="en-US" sz="4000" dirty="0"/>
              <a:t>現状分析</a:t>
            </a:r>
          </a:p>
        </p:txBody>
      </p:sp>
      <p:sp>
        <p:nvSpPr>
          <p:cNvPr id="7" name="テキスト ボックス 6"/>
          <p:cNvSpPr txBox="1"/>
          <p:nvPr/>
        </p:nvSpPr>
        <p:spPr>
          <a:xfrm>
            <a:off x="804202" y="1814151"/>
            <a:ext cx="6215575" cy="707886"/>
          </a:xfrm>
          <a:prstGeom prst="rect">
            <a:avLst/>
          </a:prstGeom>
          <a:noFill/>
        </p:spPr>
        <p:txBody>
          <a:bodyPr wrap="square" rtlCol="0">
            <a:spAutoFit/>
          </a:bodyPr>
          <a:lstStyle/>
          <a:p>
            <a:r>
              <a:rPr kumimoji="1" lang="en-US" altLang="ja-JP" sz="4000" dirty="0"/>
              <a:t>【</a:t>
            </a:r>
            <a:r>
              <a:rPr kumimoji="1" lang="ja-JP" altLang="en-US" sz="4000" dirty="0"/>
              <a:t>類似概念との違い</a:t>
            </a:r>
            <a:r>
              <a:rPr kumimoji="1" lang="en-US" altLang="ja-JP" sz="4000" dirty="0"/>
              <a:t>】</a:t>
            </a:r>
            <a:endParaRPr kumimoji="1" lang="ja-JP" altLang="en-US" sz="4000" dirty="0"/>
          </a:p>
        </p:txBody>
      </p:sp>
      <p:sp>
        <p:nvSpPr>
          <p:cNvPr id="8" name="テキスト ボックス 7"/>
          <p:cNvSpPr txBox="1"/>
          <p:nvPr/>
        </p:nvSpPr>
        <p:spPr>
          <a:xfrm>
            <a:off x="804203" y="3953452"/>
            <a:ext cx="5090161" cy="707886"/>
          </a:xfrm>
          <a:prstGeom prst="rect">
            <a:avLst/>
          </a:prstGeom>
          <a:noFill/>
        </p:spPr>
        <p:txBody>
          <a:bodyPr wrap="square" rtlCol="0">
            <a:spAutoFit/>
          </a:bodyPr>
          <a:lstStyle/>
          <a:p>
            <a:r>
              <a:rPr kumimoji="1" lang="ja-JP" altLang="en-US" sz="4000" dirty="0"/>
              <a:t>・オマージュ</a:t>
            </a:r>
          </a:p>
        </p:txBody>
      </p:sp>
      <p:sp>
        <p:nvSpPr>
          <p:cNvPr id="5" name="スライド番号プレースホルダー 4">
            <a:extLst>
              <a:ext uri="{FF2B5EF4-FFF2-40B4-BE49-F238E27FC236}">
                <a16:creationId xmlns:a16="http://schemas.microsoft.com/office/drawing/2014/main" id="{680D5D89-D9DB-4513-B222-397B9B013434}"/>
              </a:ext>
            </a:extLst>
          </p:cNvPr>
          <p:cNvSpPr>
            <a:spLocks noGrp="1"/>
          </p:cNvSpPr>
          <p:nvPr>
            <p:ph type="sldNum" sz="quarter" idx="12"/>
          </p:nvPr>
        </p:nvSpPr>
        <p:spPr/>
        <p:txBody>
          <a:bodyPr/>
          <a:lstStyle/>
          <a:p>
            <a:fld id="{899588FE-4C02-4AB6-8FBD-9F5BF4D4D76A}" type="slidenum">
              <a:rPr kumimoji="1" lang="ja-JP" altLang="en-US" smtClean="0"/>
              <a:t>9</a:t>
            </a:fld>
            <a:endParaRPr kumimoji="1" lang="ja-JP" altLang="en-US"/>
          </a:p>
        </p:txBody>
      </p:sp>
    </p:spTree>
    <p:extLst>
      <p:ext uri="{BB962C8B-B14F-4D97-AF65-F5344CB8AC3E}">
        <p14:creationId xmlns:p14="http://schemas.microsoft.com/office/powerpoint/2010/main" val="58369443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1063</TotalTime>
  <Words>815</Words>
  <Application>Microsoft Office PowerPoint</Application>
  <PresentationFormat>ワイド画面</PresentationFormat>
  <Paragraphs>157</Paragraphs>
  <Slides>23</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23</vt:i4>
      </vt:variant>
    </vt:vector>
  </HeadingPairs>
  <TitlesOfParts>
    <vt:vector size="29" baseType="lpstr">
      <vt:lpstr>新細明體</vt:lpstr>
      <vt:lpstr>游ゴシック</vt:lpstr>
      <vt:lpstr>游ゴシック Light</vt:lpstr>
      <vt:lpstr>Arial</vt:lpstr>
      <vt:lpstr>Office テーマ</vt:lpstr>
      <vt:lpstr>1_Office テーマ</vt:lpstr>
      <vt:lpstr>  パロディ広告 の効果</vt:lpstr>
      <vt:lpstr>目次</vt:lpstr>
      <vt:lpstr>研究概要</vt:lpstr>
      <vt:lpstr>はじめに</vt:lpstr>
      <vt:lpstr>パロディ広告</vt:lpstr>
      <vt:lpstr>現状分析</vt:lpstr>
      <vt:lpstr>パロディ広告</vt:lpstr>
      <vt:lpstr>現状分析</vt:lpstr>
      <vt:lpstr>・コラボ</vt:lpstr>
      <vt:lpstr>広告の現状</vt:lpstr>
      <vt:lpstr>広告の現状</vt:lpstr>
      <vt:lpstr>広告の現状</vt:lpstr>
      <vt:lpstr>広告の現状</vt:lpstr>
      <vt:lpstr>広告の現状</vt:lpstr>
      <vt:lpstr>問題意識</vt:lpstr>
      <vt:lpstr>研究目的</vt:lpstr>
      <vt:lpstr>仮説導出</vt:lpstr>
      <vt:lpstr>人間はCMを見ているとき、自然と自分の頭の中で整理をして情報の必要性を判断している。</vt:lpstr>
      <vt:lpstr>パロディ広告は原作との比較をする。</vt:lpstr>
      <vt:lpstr>情報処理能力とは</vt:lpstr>
      <vt:lpstr>PowerPoint プレゼンテーション</vt:lpstr>
      <vt:lpstr>仮説　</vt:lpstr>
      <vt:lpstr>参考文献・URL</vt:lpstr>
    </vt:vector>
  </TitlesOfParts>
  <Company>拓殖大学</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やりすぎ広告</dc:title>
  <dc:creator>マニュアル作成用</dc:creator>
  <cp:lastModifiedBy>yuta</cp:lastModifiedBy>
  <cp:revision>70</cp:revision>
  <dcterms:created xsi:type="dcterms:W3CDTF">2018-08-24T01:13:40Z</dcterms:created>
  <dcterms:modified xsi:type="dcterms:W3CDTF">2018-09-05T10:18:07Z</dcterms:modified>
</cp:coreProperties>
</file>